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9" r:id="rId2"/>
  </p:sldMasterIdLst>
  <p:notesMasterIdLst>
    <p:notesMasterId r:id="rId21"/>
  </p:notesMasterIdLst>
  <p:handoutMasterIdLst>
    <p:handoutMasterId r:id="rId22"/>
  </p:handoutMasterIdLst>
  <p:sldIdLst>
    <p:sldId id="257" r:id="rId3"/>
    <p:sldId id="298" r:id="rId4"/>
    <p:sldId id="306" r:id="rId5"/>
    <p:sldId id="322" r:id="rId6"/>
    <p:sldId id="302" r:id="rId7"/>
    <p:sldId id="318" r:id="rId8"/>
    <p:sldId id="335" r:id="rId9"/>
    <p:sldId id="328" r:id="rId10"/>
    <p:sldId id="329" r:id="rId11"/>
    <p:sldId id="330" r:id="rId12"/>
    <p:sldId id="331" r:id="rId13"/>
    <p:sldId id="336" r:id="rId14"/>
    <p:sldId id="333" r:id="rId15"/>
    <p:sldId id="337" r:id="rId16"/>
    <p:sldId id="338" r:id="rId17"/>
    <p:sldId id="332" r:id="rId18"/>
    <p:sldId id="288" r:id="rId19"/>
    <p:sldId id="30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19B0068E-58D5-4B0F-BF59-D31288384082}">
          <p14:sldIdLst>
            <p14:sldId id="257"/>
            <p14:sldId id="298"/>
            <p14:sldId id="306"/>
            <p14:sldId id="322"/>
            <p14:sldId id="302"/>
            <p14:sldId id="318"/>
            <p14:sldId id="335"/>
            <p14:sldId id="328"/>
            <p14:sldId id="329"/>
            <p14:sldId id="330"/>
            <p14:sldId id="331"/>
            <p14:sldId id="336"/>
            <p14:sldId id="333"/>
            <p14:sldId id="337"/>
            <p14:sldId id="338"/>
            <p14:sldId id="332"/>
            <p14:sldId id="288"/>
            <p14:sldId id="304"/>
          </p14:sldIdLst>
        </p14:section>
        <p14:section name="Table Slides" id="{FD512581-63E3-4B33-BF60-C90C8ACADD91}">
          <p14:sldIdLst/>
        </p14:section>
        <p14:section name="Image Slides" id="{C74422F3-E6CC-4188-83B6-5326EAA02976}">
          <p14:sldIdLst/>
        </p14:section>
      </p14:sectionLst>
    </p:ext>
    <p:ext uri="{EFAFB233-063F-42B5-8137-9DF3F51BA10A}">
      <p15:sldGuideLst xmlns:p15="http://schemas.microsoft.com/office/powerpoint/2012/main">
        <p15:guide id="1" orient="horz" pos="2160" userDrawn="1">
          <p15:clr>
            <a:srgbClr val="A4A3A4"/>
          </p15:clr>
        </p15:guide>
        <p15:guide id="2" pos="3912" userDrawn="1">
          <p15:clr>
            <a:srgbClr val="A4A3A4"/>
          </p15:clr>
        </p15:guide>
        <p15:guide id="3" orient="horz" pos="1039">
          <p15:clr>
            <a:srgbClr val="A4A3A4"/>
          </p15:clr>
        </p15:guide>
        <p15:guide id="4" orient="horz" pos="505">
          <p15:clr>
            <a:srgbClr val="A4A3A4"/>
          </p15:clr>
        </p15:guide>
        <p15:guide id="5" orient="horz" pos="1165">
          <p15:clr>
            <a:srgbClr val="A4A3A4"/>
          </p15:clr>
        </p15:guide>
        <p15:guide id="6" orient="horz" pos="3903">
          <p15:clr>
            <a:srgbClr val="A4A3A4"/>
          </p15:clr>
        </p15:guide>
        <p15:guide id="7" pos="7400">
          <p15:clr>
            <a:srgbClr val="A4A3A4"/>
          </p15:clr>
        </p15:guide>
        <p15:guide id="8" pos="1025">
          <p15:clr>
            <a:srgbClr val="A4A3A4"/>
          </p15:clr>
        </p15:guide>
        <p15:guide id="9" pos="6696" userDrawn="1">
          <p15:clr>
            <a:srgbClr val="A4A3A4"/>
          </p15:clr>
        </p15:guide>
        <p15:guide id="10" pos="422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Jones"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396A"/>
    <a:srgbClr val="B7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4092" autoAdjust="0"/>
    <p:restoredTop sz="86377"/>
  </p:normalViewPr>
  <p:slideViewPr>
    <p:cSldViewPr snapToGrid="0" showGuides="1">
      <p:cViewPr>
        <p:scale>
          <a:sx n="64" d="100"/>
          <a:sy n="64" d="100"/>
        </p:scale>
        <p:origin x="144" y="1288"/>
      </p:cViewPr>
      <p:guideLst>
        <p:guide orient="horz" pos="2160"/>
        <p:guide pos="3912"/>
        <p:guide orient="horz" pos="1039"/>
        <p:guide orient="horz" pos="505"/>
        <p:guide orient="horz" pos="1165"/>
        <p:guide orient="horz" pos="3903"/>
        <p:guide pos="7400"/>
        <p:guide pos="1025"/>
        <p:guide pos="6696"/>
        <p:guide pos="42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058"/>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15T16:09:08.421" idx="1">
    <p:pos x="7093" y="673"/>
    <p:text>Add ability to search the Catalog for products and services</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2017-08-30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2017-08-30</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2</a:t>
            </a:fld>
            <a:endParaRPr lang="en-CA"/>
          </a:p>
        </p:txBody>
      </p:sp>
    </p:spTree>
    <p:extLst>
      <p:ext uri="{BB962C8B-B14F-4D97-AF65-F5344CB8AC3E}">
        <p14:creationId xmlns:p14="http://schemas.microsoft.com/office/powerpoint/2010/main" val="291076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3" y="-8587"/>
            <a:ext cx="12207238" cy="6874623"/>
          </a:xfrm>
          <a:prstGeom prst="rect">
            <a:avLst/>
          </a:prstGeom>
        </p:spPr>
      </p:pic>
      <p:pic>
        <p:nvPicPr>
          <p:cNvPr id="12" name="Picture 3"/>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p:spPr>
        <p:txBody>
          <a:bodyPr/>
          <a:lstStyle>
            <a:lvl1pPr algn="l">
              <a:defRPr sz="1400" b="1">
                <a:solidFill>
                  <a:schemeClr val="accent2"/>
                </a:solidFill>
              </a:defRPr>
            </a:lvl1pPr>
          </a:lstStyle>
          <a:p>
            <a:fld id="{E464D20D-B97C-6143-A325-F00C82924BB7}" type="datetime4">
              <a:rPr lang="en-US" smtClean="0"/>
              <a:t>August 30, 2017</a:t>
            </a:fld>
            <a:endParaRPr lang="en-CA" dirty="0"/>
          </a:p>
        </p:txBody>
      </p:sp>
      <p:sp>
        <p:nvSpPr>
          <p:cNvPr id="3" name="TextBox 2"/>
          <p:cNvSpPr txBox="1"/>
          <p:nvPr/>
        </p:nvSpPr>
        <p:spPr>
          <a:xfrm>
            <a:off x="1629475" y="3968496"/>
            <a:ext cx="8996362" cy="184666"/>
          </a:xfrm>
          <a:prstGeom prst="rect">
            <a:avLst/>
          </a:prstGeom>
          <a:noFill/>
        </p:spPr>
        <p:txBody>
          <a:bodyPr wrap="square" lIns="0" tIns="0" rIns="0" bIns="0" rtlCol="0">
            <a:spAutoFit/>
          </a:bodyPr>
          <a:lstStyle/>
          <a:p>
            <a:r>
              <a:rPr lang="en-CA" sz="1200" dirty="0">
                <a:solidFill>
                  <a:schemeClr val="accent2"/>
                </a:solidFill>
              </a:rPr>
              <a:t>Confidential. Not to be copied, distributed, or reproduced without prior approval. </a:t>
            </a:r>
          </a:p>
        </p:txBody>
      </p:sp>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5" name="Date Placeholder 4"/>
          <p:cNvSpPr>
            <a:spLocks noGrp="1"/>
          </p:cNvSpPr>
          <p:nvPr>
            <p:ph type="dt" sz="half" idx="10"/>
          </p:nvPr>
        </p:nvSpPr>
        <p:spPr/>
        <p:txBody>
          <a:bodyPr/>
          <a:lstStyle/>
          <a:p>
            <a:fld id="{B4E49763-3DE2-F245-A9D9-0AACFF3FE93C}" type="datetime4">
              <a:rPr lang="en-US" smtClean="0"/>
              <a:t>August 30, 2017</a:t>
            </a:fld>
            <a:endParaRPr lang="en-CA"/>
          </a:p>
        </p:txBody>
      </p:sp>
      <p:sp>
        <p:nvSpPr>
          <p:cNvPr id="6" name="Footer Placeholder 5"/>
          <p:cNvSpPr>
            <a:spLocks noGrp="1"/>
          </p:cNvSpPr>
          <p:nvPr>
            <p:ph type="ftr" sz="quarter" idx="11"/>
          </p:nvPr>
        </p:nvSpPr>
        <p:spPr/>
        <p:txBody>
          <a:bodyPr/>
          <a:lstStyle/>
          <a:p>
            <a:r>
              <a:rPr lang="en-CA" dirty="0"/>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25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6A9B5C54-9E18-984A-B486-D6EFB8033906}"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579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69D056BB-1A3E-2C48-8226-50762CC2470F}"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263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959F7FB3-8AA9-BA4E-B221-E522512FB14E}"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4159578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E547327E-82DF-974E-96A2-0566A2DEFD14}"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2971226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32E1FF8F-8E8D-3348-B5BE-736FC4FD329F}"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315895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7" name="Date Placeholder 6"/>
          <p:cNvSpPr>
            <a:spLocks noGrp="1"/>
          </p:cNvSpPr>
          <p:nvPr>
            <p:ph type="dt" sz="half" idx="11"/>
          </p:nvPr>
        </p:nvSpPr>
        <p:spPr>
          <a:xfrm>
            <a:off x="9537192" y="6472936"/>
            <a:ext cx="1876388" cy="182880"/>
          </a:xfrm>
        </p:spPr>
        <p:txBody>
          <a:bodyPr/>
          <a:lstStyle/>
          <a:p>
            <a:fld id="{373BB597-ED5C-524A-BEAA-841E1DE5CDEE}" type="datetime4">
              <a:rPr lang="en-US" smtClean="0"/>
              <a:t>August 30, 2017</a:t>
            </a:fld>
            <a:endParaRPr lang="en-CA"/>
          </a:p>
        </p:txBody>
      </p:sp>
      <p:sp>
        <p:nvSpPr>
          <p:cNvPr id="8" name="Footer Placeholder 7"/>
          <p:cNvSpPr>
            <a:spLocks noGrp="1"/>
          </p:cNvSpPr>
          <p:nvPr>
            <p:ph type="ftr" sz="quarter" idx="12"/>
          </p:nvPr>
        </p:nvSpPr>
        <p:spPr>
          <a:xfrm>
            <a:off x="1627632" y="6472976"/>
            <a:ext cx="2688336" cy="182880"/>
          </a:xfrm>
        </p:spPr>
        <p:txBody>
          <a:bodyPr/>
          <a:lstStyle/>
          <a:p>
            <a:r>
              <a:rPr lang="en-CA"/>
              <a:t>Presentation Title</a:t>
            </a:r>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2694678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CA" dirty="0"/>
          </a:p>
        </p:txBody>
      </p:sp>
      <p:sp>
        <p:nvSpPr>
          <p:cNvPr id="5" name="Date Placeholder 4"/>
          <p:cNvSpPr>
            <a:spLocks noGrp="1"/>
          </p:cNvSpPr>
          <p:nvPr>
            <p:ph type="dt" sz="half" idx="10"/>
          </p:nvPr>
        </p:nvSpPr>
        <p:spPr/>
        <p:txBody>
          <a:bodyPr/>
          <a:lstStyle/>
          <a:p>
            <a:fld id="{96762EC3-AEA7-2644-A41C-16F46FD891D3}" type="datetime4">
              <a:rPr lang="en-US" smtClean="0"/>
              <a:t>August 30, 2017</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spTree>
    <p:extLst>
      <p:ext uri="{BB962C8B-B14F-4D97-AF65-F5344CB8AC3E}">
        <p14:creationId xmlns:p14="http://schemas.microsoft.com/office/powerpoint/2010/main" val="496248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US" dirty="0"/>
              <a:t>Title Only Layout</a:t>
            </a:r>
            <a:endParaRPr lang="en-CA" dirty="0"/>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709296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DCED7-8618-E149-B45D-08FDDAAC4FF1}" type="datetime4">
              <a:rPr lang="en-US" smtClean="0"/>
              <a:t>August 30, 2017</a:t>
            </a:fld>
            <a:endParaRPr lang="en-CA"/>
          </a:p>
        </p:txBody>
      </p:sp>
      <p:sp>
        <p:nvSpPr>
          <p:cNvPr id="3" name="Footer Placeholder 2"/>
          <p:cNvSpPr>
            <a:spLocks noGrp="1"/>
          </p:cNvSpPr>
          <p:nvPr>
            <p:ph type="ftr" sz="quarter" idx="11"/>
          </p:nvPr>
        </p:nvSpPr>
        <p:spPr/>
        <p:txBody>
          <a:bodyPr/>
          <a:lstStyle/>
          <a:p>
            <a:r>
              <a:rPr lang="en-CA"/>
              <a:t>Presentation Title</a:t>
            </a:r>
          </a:p>
        </p:txBody>
      </p:sp>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1420468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3" y="-8587"/>
            <a:ext cx="12207238" cy="6874623"/>
          </a:xfrm>
          <a:prstGeom prst="rect">
            <a:avLst/>
          </a:prstGeom>
        </p:spPr>
      </p:pic>
      <p:pic>
        <p:nvPicPr>
          <p:cNvPr id="10" name="Picture 3"/>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627188" y="3072384"/>
            <a:ext cx="3979927" cy="254013"/>
          </a:xfrm>
        </p:spPr>
        <p:txBody>
          <a:bodyPr/>
          <a:lstStyle>
            <a:lvl1pPr algn="l">
              <a:defRPr sz="1300" b="1">
                <a:solidFill>
                  <a:schemeClr val="accent2"/>
                </a:solidFill>
              </a:defRPr>
            </a:lvl1pPr>
          </a:lstStyle>
          <a:p>
            <a:fld id="{5189ACB0-1BBC-FC43-8332-845B8ACE954C}" type="datetime4">
              <a:rPr lang="en-US" smtClean="0"/>
              <a:t>August 30, 2017</a:t>
            </a:fld>
            <a:endParaRPr lang="en-CA" dirty="0"/>
          </a:p>
        </p:txBody>
      </p:sp>
      <p:sp>
        <p:nvSpPr>
          <p:cNvPr id="3" name="TextBox 2"/>
          <p:cNvSpPr txBox="1"/>
          <p:nvPr/>
        </p:nvSpPr>
        <p:spPr>
          <a:xfrm>
            <a:off x="1629475" y="3383280"/>
            <a:ext cx="3977640" cy="1684307"/>
          </a:xfrm>
          <a:prstGeom prst="rect">
            <a:avLst/>
          </a:prstGeom>
          <a:noFill/>
        </p:spPr>
        <p:txBody>
          <a:bodyPr wrap="square" lIns="0" tIns="0" rIns="0" bIns="0" rtlCol="0">
            <a:spAutoFit/>
          </a:bodyPr>
          <a:lstStyle/>
          <a:p>
            <a:pPr>
              <a:lnSpc>
                <a:spcPct val="110000"/>
              </a:lnSpc>
            </a:pPr>
            <a:r>
              <a:rPr lang="en-CA" sz="800" b="1" dirty="0">
                <a:solidFill>
                  <a:schemeClr val="accent2"/>
                </a:solidFill>
              </a:rPr>
              <a:t>Confidential. Not to be copied, reproduced, or distributed without prior approval.</a:t>
            </a:r>
          </a:p>
          <a:p>
            <a:pPr>
              <a:lnSpc>
                <a:spcPct val="110000"/>
              </a:lnSpc>
            </a:pPr>
            <a:endParaRPr lang="en-CA" sz="800" b="1" dirty="0">
              <a:solidFill>
                <a:schemeClr val="accent2"/>
              </a:solidFill>
            </a:endParaRPr>
          </a:p>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0239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gline">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753412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Monogram 1">
    <p:spTree>
      <p:nvGrpSpPr>
        <p:cNvPr id="1" name=""/>
        <p:cNvGrpSpPr/>
        <p:nvPr/>
      </p:nvGrpSpPr>
      <p:grpSpPr>
        <a:xfrm>
          <a:off x="0" y="0"/>
          <a:ext cx="0" cy="0"/>
          <a:chOff x="0" y="0"/>
          <a:chExt cx="0" cy="0"/>
        </a:xfrm>
      </p:grpSpPr>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35195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 y="-8587"/>
            <a:ext cx="12207238" cy="6874623"/>
          </a:xfrm>
          <a:prstGeom prst="rect">
            <a:avLst/>
          </a:prstGeom>
        </p:spPr>
      </p:pic>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p:spPr>
        <p:txBody>
          <a:bodyPr/>
          <a:lstStyle>
            <a:lvl1pPr algn="l">
              <a:defRPr sz="1400" b="1">
                <a:solidFill>
                  <a:schemeClr val="accent2"/>
                </a:solidFill>
              </a:defRPr>
            </a:lvl1pPr>
          </a:lstStyle>
          <a:p>
            <a:fld id="{DDA56EB5-3810-7D41-AD12-92570B42AA73}" type="datetime4">
              <a:rPr lang="en-US" smtClean="0"/>
              <a:t>August 30, 2017</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1629475" y="3968496"/>
            <a:ext cx="8996362" cy="184666"/>
          </a:xfrm>
          <a:prstGeom prst="rect">
            <a:avLst/>
          </a:prstGeom>
          <a:noFill/>
        </p:spPr>
        <p:txBody>
          <a:bodyPr wrap="square" lIns="0" tIns="0" rIns="0" bIns="0" rtlCol="0">
            <a:spAutoFit/>
          </a:bodyPr>
          <a:lstStyle/>
          <a:p>
            <a:r>
              <a:rPr lang="en-CA" sz="1200" dirty="0">
                <a:solidFill>
                  <a:schemeClr val="accent2"/>
                </a:solidFill>
              </a:rPr>
              <a:t>Confidential. Not to be copied, distributed, or reproduced without prior approval. </a:t>
            </a:r>
          </a:p>
        </p:txBody>
      </p:sp>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1" y="-8587"/>
            <a:ext cx="12207234" cy="6874623"/>
          </a:xfrm>
          <a:prstGeom prst="rect">
            <a:avLst/>
          </a:prstGeom>
        </p:spPr>
      </p:pic>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627188" y="3072384"/>
            <a:ext cx="3979927" cy="254013"/>
          </a:xfrm>
        </p:spPr>
        <p:txBody>
          <a:bodyPr/>
          <a:lstStyle>
            <a:lvl1pPr algn="l">
              <a:defRPr sz="1300" b="1">
                <a:solidFill>
                  <a:schemeClr val="accent2"/>
                </a:solidFill>
              </a:defRPr>
            </a:lvl1pPr>
          </a:lstStyle>
          <a:p>
            <a:fld id="{91B0CDFE-00B4-5047-8437-B5D549635C83}" type="datetime4">
              <a:rPr lang="en-US" smtClean="0"/>
              <a:t>August 30, 2017</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1629475" y="3383280"/>
            <a:ext cx="3977640" cy="1684307"/>
          </a:xfrm>
          <a:prstGeom prst="rect">
            <a:avLst/>
          </a:prstGeom>
          <a:noFill/>
        </p:spPr>
        <p:txBody>
          <a:bodyPr wrap="square" lIns="0" tIns="0" rIns="0" bIns="0" rtlCol="0">
            <a:spAutoFit/>
          </a:bodyPr>
          <a:lstStyle/>
          <a:p>
            <a:pPr>
              <a:lnSpc>
                <a:spcPct val="110000"/>
              </a:lnSpc>
            </a:pPr>
            <a:r>
              <a:rPr lang="en-CA" sz="800" b="1" dirty="0">
                <a:solidFill>
                  <a:schemeClr val="accent2"/>
                </a:solidFill>
              </a:rPr>
              <a:t>Confidential. Not to be copied, reproduced, or distributed without prior approval.</a:t>
            </a:r>
          </a:p>
          <a:p>
            <a:pPr>
              <a:lnSpc>
                <a:spcPct val="110000"/>
              </a:lnSpc>
            </a:pPr>
            <a:endParaRPr lang="en-CA" sz="800" b="1" dirty="0">
              <a:solidFill>
                <a:schemeClr val="accent2"/>
              </a:solidFill>
            </a:endParaRPr>
          </a:p>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sp>
        <p:nvSpPr>
          <p:cNvPr id="4" name="Date Placeholder 3"/>
          <p:cNvSpPr>
            <a:spLocks noGrp="1"/>
          </p:cNvSpPr>
          <p:nvPr>
            <p:ph type="dt" sz="half" idx="10"/>
          </p:nvPr>
        </p:nvSpPr>
        <p:spPr/>
        <p:txBody>
          <a:bodyPr/>
          <a:lstStyle>
            <a:lvl1pPr>
              <a:defRPr>
                <a:solidFill>
                  <a:schemeClr val="bg1"/>
                </a:solidFill>
              </a:defRPr>
            </a:lvl1pPr>
          </a:lstStyle>
          <a:p>
            <a:fld id="{A0999214-893E-5C43-9FDE-9E7BCC7ABBA3}" type="datetime4">
              <a:rPr lang="en-US" smtClean="0"/>
              <a:t>August 30, 2017</a:t>
            </a:fld>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t>Presentation Title</a:t>
            </a:r>
            <a:endParaRPr lang="en-CA"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E6A5BD-C011-4A45-AA3A-201790FB7F2B}" type="slidenum">
              <a:rPr lang="en-CA" smtClean="0"/>
              <a:pPr/>
              <a:t>‹#›</a:t>
            </a:fld>
            <a:endParaRPr lang="en-CA"/>
          </a:p>
        </p:txBody>
      </p:sp>
      <p:cxnSp>
        <p:nvCxnSpPr>
          <p:cNvPr id="7" name="Straight Connector 6"/>
          <p:cNvCxnSpPr/>
          <p:nvPr userDrawn="1"/>
        </p:nvCxnSpPr>
        <p:spPr>
          <a:xfrm>
            <a:off x="1627188" y="6410996"/>
            <a:ext cx="10115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79976" y="6475913"/>
            <a:ext cx="5157216" cy="184666"/>
          </a:xfrm>
          <a:prstGeom prst="rect">
            <a:avLst/>
          </a:prstGeom>
          <a:noFill/>
        </p:spPr>
        <p:txBody>
          <a:bodyPr wrap="square" lIns="0" tIns="0" rIns="0" bIns="0" rtlCol="0">
            <a:spAutoFit/>
          </a:bodyPr>
          <a:lstStyle/>
          <a:p>
            <a:r>
              <a:rPr lang="en-CA" sz="1200" dirty="0">
                <a:solidFill>
                  <a:schemeClr val="bg1"/>
                </a:solidFill>
              </a:rPr>
              <a:t>Confidential. Not to be copied, distributed, or reproduced without prior approval. </a:t>
            </a:r>
          </a:p>
        </p:txBody>
      </p: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xmlns="">
                <a:solidFill>
                  <a:srgbClr val="FFFFFF"/>
                </a:solidFill>
              </a14:hiddenFill>
            </a:ext>
          </a:extLst>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Divider Dark Imag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Drag picture to placeholder or click icon to add</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Divider Light Imag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Drag picture to placeholder or click icon to add</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4" name="Date Placeholder 3"/>
          <p:cNvSpPr>
            <a:spLocks noGrp="1"/>
          </p:cNvSpPr>
          <p:nvPr>
            <p:ph type="dt" sz="half" idx="10"/>
          </p:nvPr>
        </p:nvSpPr>
        <p:spPr/>
        <p:txBody>
          <a:bodyPr/>
          <a:lstStyle/>
          <a:p>
            <a:fld id="{9C66050C-F5CF-DA4F-B01E-8FD6E6718206}" type="datetime4">
              <a:rPr lang="en-US" smtClean="0"/>
              <a:t>August 30, 2017</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4" name="Date Placeholder 3"/>
          <p:cNvSpPr>
            <a:spLocks noGrp="1"/>
          </p:cNvSpPr>
          <p:nvPr>
            <p:ph type="dt" sz="half" idx="10"/>
          </p:nvPr>
        </p:nvSpPr>
        <p:spPr/>
        <p:txBody>
          <a:bodyPr/>
          <a:lstStyle/>
          <a:p>
            <a:fld id="{FD8C9DE0-E7E1-8F41-BB50-413D43E68748}" type="datetime4">
              <a:rPr lang="en-US" smtClean="0"/>
              <a:t>August 30, 2017</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cxnSp>
        <p:nvCxnSpPr>
          <p:cNvPr id="8" name="Straight Connector 7"/>
          <p:cNvCxnSpPr/>
          <p:nvPr/>
        </p:nvCxnSpPr>
        <p:spPr>
          <a:xfrm>
            <a:off x="2751138" y="1647255"/>
            <a:ext cx="899636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0" name="Straight Connector 9"/>
          <p:cNvCxnSpPr/>
          <p:nvPr userDrawn="1"/>
        </p:nvCxnSpPr>
        <p:spPr>
          <a:xfrm>
            <a:off x="1627188" y="1647255"/>
            <a:ext cx="1012031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5A0AE628-809A-664F-A300-3895CEC78350}"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spTree>
    <p:extLst>
      <p:ext uri="{BB962C8B-B14F-4D97-AF65-F5344CB8AC3E}">
        <p14:creationId xmlns:p14="http://schemas.microsoft.com/office/powerpoint/2010/main" val="14858251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5" name="Date Placeholder 4"/>
          <p:cNvSpPr>
            <a:spLocks noGrp="1"/>
          </p:cNvSpPr>
          <p:nvPr>
            <p:ph type="dt" sz="half" idx="10"/>
          </p:nvPr>
        </p:nvSpPr>
        <p:spPr/>
        <p:txBody>
          <a:bodyPr/>
          <a:lstStyle/>
          <a:p>
            <a:fld id="{349C8F9A-1D10-904E-93A7-4A7BD32548B3}" type="datetime4">
              <a:rPr lang="en-US" smtClean="0"/>
              <a:t>August 30, 2017</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E95F255C-E511-F743-862F-C17F3190BD51}"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70E4917D-C24A-D947-A6C6-16D3195CCE4F}"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C323E47A-EDB0-544D-9885-E5E094CD69C6}"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62A7B648-C7D2-B749-9094-4B3200A1159E}"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C8140BDE-6CB1-7D45-8087-1D50D739007A}"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7" name="Date Placeholder 6"/>
          <p:cNvSpPr>
            <a:spLocks noGrp="1"/>
          </p:cNvSpPr>
          <p:nvPr>
            <p:ph type="dt" sz="half" idx="11"/>
          </p:nvPr>
        </p:nvSpPr>
        <p:spPr>
          <a:xfrm>
            <a:off x="9537192" y="6472936"/>
            <a:ext cx="1876388" cy="182880"/>
          </a:xfrm>
        </p:spPr>
        <p:txBody>
          <a:bodyPr/>
          <a:lstStyle/>
          <a:p>
            <a:fld id="{27674DCC-AF23-0A4F-82F9-157BE72A0ECE}" type="datetime4">
              <a:rPr lang="en-US" smtClean="0"/>
              <a:t>August 30, 2017</a:t>
            </a:fld>
            <a:endParaRPr lang="en-CA"/>
          </a:p>
        </p:txBody>
      </p:sp>
      <p:sp>
        <p:nvSpPr>
          <p:cNvPr id="8" name="Footer Placeholder 7"/>
          <p:cNvSpPr>
            <a:spLocks noGrp="1"/>
          </p:cNvSpPr>
          <p:nvPr>
            <p:ph type="ftr" sz="quarter" idx="12"/>
          </p:nvPr>
        </p:nvSpPr>
        <p:spPr>
          <a:xfrm>
            <a:off x="1627632" y="6472976"/>
            <a:ext cx="2688336" cy="182880"/>
          </a:xfrm>
        </p:spPr>
        <p:txBody>
          <a:bodyPr/>
          <a:lstStyle/>
          <a:p>
            <a:r>
              <a:rPr lang="en-CA"/>
              <a:t>Presentation Title</a:t>
            </a:r>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CA" dirty="0"/>
          </a:p>
        </p:txBody>
      </p:sp>
      <p:sp>
        <p:nvSpPr>
          <p:cNvPr id="5" name="Date Placeholder 4"/>
          <p:cNvSpPr>
            <a:spLocks noGrp="1"/>
          </p:cNvSpPr>
          <p:nvPr>
            <p:ph type="dt" sz="half" idx="10"/>
          </p:nvPr>
        </p:nvSpPr>
        <p:spPr/>
        <p:txBody>
          <a:bodyPr/>
          <a:lstStyle/>
          <a:p>
            <a:fld id="{43931A33-0973-D440-8292-006FFABFB480}" type="datetime4">
              <a:rPr lang="en-US" smtClean="0"/>
              <a:t>August 30, 2017</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3" name="Date Placeholder 2"/>
          <p:cNvSpPr>
            <a:spLocks noGrp="1"/>
          </p:cNvSpPr>
          <p:nvPr>
            <p:ph type="dt" sz="half" idx="10"/>
          </p:nvPr>
        </p:nvSpPr>
        <p:spPr/>
        <p:txBody>
          <a:bodyPr/>
          <a:lstStyle/>
          <a:p>
            <a:fld id="{AB33CC0A-CD10-DF41-BBBB-A9CCEB9D2BAB}" type="datetime4">
              <a:rPr lang="en-US" smtClean="0"/>
              <a:t>August 30, 2017</a:t>
            </a:fld>
            <a:endParaRPr lang="en-CA"/>
          </a:p>
        </p:txBody>
      </p:sp>
      <p:sp>
        <p:nvSpPr>
          <p:cNvPr id="4" name="Footer Placeholder 3"/>
          <p:cNvSpPr>
            <a:spLocks noGrp="1"/>
          </p:cNvSpPr>
          <p:nvPr>
            <p:ph type="ftr" sz="quarter" idx="11"/>
          </p:nvPr>
        </p:nvSpPr>
        <p:spPr/>
        <p:txBody>
          <a:bodyPr/>
          <a:lstStyle/>
          <a:p>
            <a:r>
              <a:rPr lang="en-CA"/>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946F01-CF4A-2849-A2A7-85C4D011A9BB}" type="datetime4">
              <a:rPr lang="en-US" smtClean="0"/>
              <a:t>August 30, 2017</a:t>
            </a:fld>
            <a:endParaRPr lang="en-CA"/>
          </a:p>
        </p:txBody>
      </p:sp>
      <p:sp>
        <p:nvSpPr>
          <p:cNvPr id="3" name="Footer Placeholder 2"/>
          <p:cNvSpPr>
            <a:spLocks noGrp="1"/>
          </p:cNvSpPr>
          <p:nvPr>
            <p:ph type="ftr" sz="quarter" idx="11"/>
          </p:nvPr>
        </p:nvSpPr>
        <p:spPr/>
        <p:txBody>
          <a:bodyPr/>
          <a:lstStyle/>
          <a:p>
            <a:r>
              <a:rPr lang="en-CA"/>
              <a:t>Presentation Title</a:t>
            </a:r>
          </a:p>
        </p:txBody>
      </p:sp>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cxnSp>
        <p:nvCxnSpPr>
          <p:cNvPr id="7" name="Straight Connector 6"/>
          <p:cNvCxnSpPr/>
          <p:nvPr userDrawn="1"/>
        </p:nvCxnSpPr>
        <p:spPr>
          <a:xfrm>
            <a:off x="1627188" y="6410996"/>
            <a:ext cx="10115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79976" y="6475913"/>
            <a:ext cx="5157216" cy="184666"/>
          </a:xfrm>
          <a:prstGeom prst="rect">
            <a:avLst/>
          </a:prstGeom>
          <a:noFill/>
        </p:spPr>
        <p:txBody>
          <a:bodyPr wrap="square" lIns="0" tIns="0" rIns="0" bIns="0" rtlCol="0">
            <a:spAutoFit/>
          </a:bodyPr>
          <a:lstStyle/>
          <a:p>
            <a:r>
              <a:rPr lang="en-CA" sz="1200" dirty="0">
                <a:solidFill>
                  <a:schemeClr val="bg1"/>
                </a:solidFill>
              </a:rPr>
              <a:t>Confidential. Not to be copied, distributed, or reproduced without prior approval. </a:t>
            </a:r>
          </a:p>
        </p:txBody>
      </p: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xmlns="">
                <a:solidFill>
                  <a:srgbClr val="FFFFFF"/>
                </a:solidFill>
              </a14:hiddenFill>
            </a:ext>
          </a:extLst>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gline">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onogram 1">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onogram 2">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xmlns="">
                <a:solidFill>
                  <a:srgbClr val="FFFFFF"/>
                </a:solidFill>
              </a14:hiddenFill>
            </a:ext>
          </a:extLst>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Dark Imag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Drag picture to placeholder or click icon to add</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Divider Light Imag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Drag picture to placeholder or click icon to add</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4" name="Date Placeholder 3"/>
          <p:cNvSpPr>
            <a:spLocks noGrp="1"/>
          </p:cNvSpPr>
          <p:nvPr>
            <p:ph type="dt" sz="half" idx="10"/>
          </p:nvPr>
        </p:nvSpPr>
        <p:spPr/>
        <p:txBody>
          <a:bodyPr/>
          <a:lstStyle/>
          <a:p>
            <a:fld id="{2B0677E4-6F48-E141-BCD6-F8646B83A226}" type="datetime4">
              <a:rPr lang="en-US" smtClean="0"/>
              <a:t>August 30, 2017</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752874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cxnSp>
        <p:nvCxnSpPr>
          <p:cNvPr id="8" name="Straight Connector 7"/>
          <p:cNvCxnSpPr/>
          <p:nvPr/>
        </p:nvCxnSpPr>
        <p:spPr>
          <a:xfrm>
            <a:off x="2751138" y="1647255"/>
            <a:ext cx="899636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0" name="Straight Connector 9"/>
          <p:cNvCxnSpPr/>
          <p:nvPr userDrawn="1"/>
        </p:nvCxnSpPr>
        <p:spPr>
          <a:xfrm>
            <a:off x="1627188" y="1647255"/>
            <a:ext cx="1012031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63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8E482E8-8C3A-2742-B23F-6680C593605E}" type="datetime4">
              <a:rPr lang="en-US" smtClean="0"/>
              <a:t>August 30, 2017</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45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NUL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4.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9537192" y="6472936"/>
            <a:ext cx="1876388" cy="182880"/>
          </a:xfrm>
          <a:prstGeom prst="rect">
            <a:avLst/>
          </a:prstGeom>
        </p:spPr>
        <p:txBody>
          <a:bodyPr vert="horz" lIns="0" tIns="0" rIns="0" bIns="0" rtlCol="0" anchor="t" anchorCtr="0">
            <a:noAutofit/>
          </a:bodyPr>
          <a:lstStyle>
            <a:lvl1pPr algn="r">
              <a:defRPr sz="1200">
                <a:solidFill>
                  <a:schemeClr val="accent2"/>
                </a:solidFill>
              </a:defRPr>
            </a:lvl1pPr>
          </a:lstStyle>
          <a:p>
            <a:fld id="{C7FD5171-BEDF-F240-AF8E-CF0F4D60B5D6}" type="datetime4">
              <a:rPr lang="en-US" smtClean="0"/>
              <a:t>August 30, 2017</a:t>
            </a:fld>
            <a:endParaRPr lang="en-CA" dirty="0"/>
          </a:p>
        </p:txBody>
      </p:sp>
      <p:sp>
        <p:nvSpPr>
          <p:cNvPr id="5" name="Footer Placeholder 4"/>
          <p:cNvSpPr>
            <a:spLocks noGrp="1"/>
          </p:cNvSpPr>
          <p:nvPr>
            <p:ph type="ftr" sz="quarter" idx="3"/>
          </p:nvPr>
        </p:nvSpPr>
        <p:spPr>
          <a:xfrm>
            <a:off x="1627632" y="6472976"/>
            <a:ext cx="2688336" cy="182880"/>
          </a:xfrm>
          <a:prstGeom prst="rect">
            <a:avLst/>
          </a:prstGeom>
        </p:spPr>
        <p:txBody>
          <a:bodyPr vert="horz" lIns="0" tIns="0" rIns="0" bIns="0" rtlCol="0" anchor="t" anchorCtr="0">
            <a:noAutofit/>
          </a:bodyPr>
          <a:lstStyle>
            <a:lvl1pPr algn="l">
              <a:defRPr sz="1200">
                <a:solidFill>
                  <a:schemeClr val="accent2"/>
                </a:solidFill>
              </a:defRPr>
            </a:lvl1pPr>
          </a:lstStyle>
          <a:p>
            <a:r>
              <a:rPr lang="en-CA"/>
              <a:t>Presentation Title</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cxnSp>
        <p:nvCxnSpPr>
          <p:cNvPr id="11" name="Straight Connector 10"/>
          <p:cNvCxnSpPr/>
          <p:nvPr/>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79976" y="6475913"/>
            <a:ext cx="5157216" cy="182880"/>
          </a:xfrm>
          <a:prstGeom prst="rect">
            <a:avLst/>
          </a:prstGeom>
          <a:noFill/>
        </p:spPr>
        <p:txBody>
          <a:bodyPr wrap="square" lIns="0" tIns="0" rIns="0" bIns="0" rtlCol="0">
            <a:noAutofit/>
          </a:bodyPr>
          <a:lstStyle/>
          <a:p>
            <a:r>
              <a:rPr lang="en-CA" sz="1200" dirty="0">
                <a:solidFill>
                  <a:schemeClr val="accent2"/>
                </a:solidFill>
              </a:rPr>
              <a:t>Confidential. Not to be copied, distributed, or reproduced without prior approval. </a:t>
            </a:r>
          </a:p>
        </p:txBody>
      </p:sp>
      <p:cxnSp>
        <p:nvCxnSpPr>
          <p:cNvPr id="10" name="Straight Connector 9"/>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72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hf hdr="0" ftr="0" dt="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9537192" y="6472936"/>
            <a:ext cx="1876388" cy="182880"/>
          </a:xfrm>
          <a:prstGeom prst="rect">
            <a:avLst/>
          </a:prstGeom>
        </p:spPr>
        <p:txBody>
          <a:bodyPr vert="horz" lIns="0" tIns="0" rIns="0" bIns="0" rtlCol="0" anchor="t" anchorCtr="0">
            <a:noAutofit/>
          </a:bodyPr>
          <a:lstStyle>
            <a:lvl1pPr algn="r">
              <a:defRPr sz="1200">
                <a:solidFill>
                  <a:schemeClr val="accent2"/>
                </a:solidFill>
              </a:defRPr>
            </a:lvl1pPr>
          </a:lstStyle>
          <a:p>
            <a:fld id="{7361A7C9-D746-E646-B3C4-4DA571BFD9D6}" type="datetime4">
              <a:rPr lang="en-US" smtClean="0"/>
              <a:t>August 30, 2017</a:t>
            </a:fld>
            <a:endParaRPr lang="en-CA" dirty="0"/>
          </a:p>
        </p:txBody>
      </p:sp>
      <p:sp>
        <p:nvSpPr>
          <p:cNvPr id="5" name="Footer Placeholder 4"/>
          <p:cNvSpPr>
            <a:spLocks noGrp="1"/>
          </p:cNvSpPr>
          <p:nvPr>
            <p:ph type="ftr" sz="quarter" idx="3"/>
          </p:nvPr>
        </p:nvSpPr>
        <p:spPr>
          <a:xfrm>
            <a:off x="1627632" y="6472976"/>
            <a:ext cx="2688336" cy="182880"/>
          </a:xfrm>
          <a:prstGeom prst="rect">
            <a:avLst/>
          </a:prstGeom>
        </p:spPr>
        <p:txBody>
          <a:bodyPr vert="horz" lIns="0" tIns="0" rIns="0" bIns="0" rtlCol="0" anchor="t" anchorCtr="0">
            <a:noAutofit/>
          </a:bodyPr>
          <a:lstStyle>
            <a:lvl1pPr algn="l">
              <a:defRPr sz="1200">
                <a:solidFill>
                  <a:schemeClr val="accent2"/>
                </a:solidFill>
              </a:defRPr>
            </a:lvl1pPr>
          </a:lstStyle>
          <a:p>
            <a:r>
              <a:rPr lang="en-CA"/>
              <a:t>Presentation Title</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cxnSp>
        <p:nvCxnSpPr>
          <p:cNvPr id="11" name="Straight Connector 10"/>
          <p:cNvCxnSpPr/>
          <p:nvPr/>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79976" y="6475913"/>
            <a:ext cx="5157216" cy="182880"/>
          </a:xfrm>
          <a:prstGeom prst="rect">
            <a:avLst/>
          </a:prstGeom>
          <a:noFill/>
        </p:spPr>
        <p:txBody>
          <a:bodyPr wrap="square" lIns="0" tIns="0" rIns="0" bIns="0" rtlCol="0">
            <a:noAutofit/>
          </a:bodyPr>
          <a:lstStyle/>
          <a:p>
            <a:r>
              <a:rPr lang="en-CA" sz="1200" dirty="0">
                <a:solidFill>
                  <a:schemeClr val="accent2"/>
                </a:solidFill>
              </a:rPr>
              <a:t>Confidential. Not to be copied, distributed, or reproduced without prior approval. </a:t>
            </a:r>
          </a:p>
        </p:txBody>
      </p:sp>
      <p:cxnSp>
        <p:nvCxnSpPr>
          <p:cNvPr id="10" name="Straight Connector 9"/>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8423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Lst>
  <p:hf hdr="0" ftr="0" dt="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jp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3.jp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Developer Network</a:t>
            </a:r>
            <a:br>
              <a:rPr lang="en-US" dirty="0"/>
            </a:br>
            <a:r>
              <a:rPr lang="en-US" sz="2400" dirty="0"/>
              <a:t>Predix Suite 2017 Planning</a:t>
            </a:r>
            <a:br>
              <a:rPr lang="en-US" sz="2400" dirty="0"/>
            </a:br>
            <a:br>
              <a:rPr lang="en-US" sz="2400" dirty="0"/>
            </a:br>
            <a:r>
              <a:rPr lang="en-US" sz="1800" dirty="0"/>
              <a:t>Aparna </a:t>
            </a:r>
            <a:r>
              <a:rPr lang="en-US" sz="1800" dirty="0" err="1"/>
              <a:t>Sainath</a:t>
            </a:r>
            <a:br>
              <a:rPr lang="en-US" sz="2400" dirty="0"/>
            </a:br>
            <a:endParaRPr lang="en-US" sz="2000" dirty="0"/>
          </a:p>
        </p:txBody>
      </p:sp>
    </p:spTree>
    <p:extLst>
      <p:ext uri="{BB962C8B-B14F-4D97-AF65-F5344CB8AC3E}">
        <p14:creationId xmlns:p14="http://schemas.microsoft.com/office/powerpoint/2010/main" val="416361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10</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85000"/>
                  </a:schemeClr>
                </a:solidFill>
              </a:rPr>
              <a:t>Full Screen Sketch</a:t>
            </a:r>
          </a:p>
        </p:txBody>
      </p:sp>
      <p:sp>
        <p:nvSpPr>
          <p:cNvPr id="9" name="TextBox 8"/>
          <p:cNvSpPr txBox="1"/>
          <p:nvPr>
            <p:extLst/>
          </p:nvPr>
        </p:nvSpPr>
        <p:spPr>
          <a:xfrm>
            <a:off x="8885382" y="711199"/>
            <a:ext cx="2858252" cy="3477875"/>
          </a:xfrm>
          <a:prstGeom prst="rect">
            <a:avLst/>
          </a:prstGeom>
          <a:noFill/>
          <a:ln>
            <a:noFill/>
          </a:ln>
        </p:spPr>
        <p:txBody>
          <a:bodyPr wrap="square" lIns="0" tIns="0" rIns="0" bIns="0" rtlCol="0" anchor="t">
            <a:spAutoFit/>
          </a:bodyPr>
          <a:lstStyle/>
          <a:p>
            <a:r>
              <a:rPr lang="en-US" sz="1400" b="1" dirty="0">
                <a:solidFill>
                  <a:srgbClr val="0070C0"/>
                </a:solidFill>
              </a:rPr>
              <a:t>NARRATION</a:t>
            </a:r>
          </a:p>
          <a:p>
            <a:r>
              <a:rPr lang="en-US" dirty="0">
                <a:solidFill>
                  <a:schemeClr val="accent2"/>
                </a:solidFill>
              </a:rPr>
              <a:t>Ahmed reviews the Predix catalog products and services, and uses the search function to narrow his selection. </a:t>
            </a:r>
          </a:p>
          <a:p>
            <a:endParaRPr lang="en-US" dirty="0">
              <a:solidFill>
                <a:schemeClr val="accent2"/>
              </a:solidFill>
            </a:endParaRPr>
          </a:p>
          <a:p>
            <a:r>
              <a:rPr lang="en-US" sz="1400" b="1" dirty="0">
                <a:solidFill>
                  <a:srgbClr val="0070C0"/>
                </a:solidFill>
              </a:rPr>
              <a:t>FEATURES</a:t>
            </a:r>
          </a:p>
          <a:p>
            <a:r>
              <a:rPr lang="en-US" dirty="0">
                <a:solidFill>
                  <a:schemeClr val="accent2"/>
                </a:solidFill>
              </a:rPr>
              <a:t>Catalog Search</a:t>
            </a:r>
          </a:p>
          <a:p>
            <a:r>
              <a:rPr lang="en-US" dirty="0">
                <a:solidFill>
                  <a:schemeClr val="accent2"/>
                </a:solidFill>
              </a:rPr>
              <a:t>Catalog filter</a:t>
            </a:r>
          </a:p>
          <a:p>
            <a:endParaRPr lang="en-US" dirty="0">
              <a:solidFill>
                <a:schemeClr val="accent2"/>
              </a:solidFill>
            </a:endParaRPr>
          </a:p>
          <a:p>
            <a:endParaRPr lang="en-US" dirty="0">
              <a:solidFill>
                <a:schemeClr val="accent2"/>
              </a:solidFill>
            </a:endParaRPr>
          </a:p>
          <a:p>
            <a:r>
              <a:rPr lang="en-US" dirty="0">
                <a:solidFill>
                  <a:schemeClr val="accent2"/>
                </a:solidFill>
              </a:rPr>
              <a:t>.</a:t>
            </a: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cxnSp>
        <p:nvCxnSpPr>
          <p:cNvPr id="6" name="Straight Connector 5"/>
          <p:cNvCxnSpPr/>
          <p:nvPr/>
        </p:nvCxnSpPr>
        <p:spPr>
          <a:xfrm>
            <a:off x="963219" y="5129048"/>
            <a:ext cx="6099733" cy="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822731" y="5202621"/>
            <a:ext cx="1334814" cy="210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777" t="6289" r="10227" b="9961"/>
          <a:stretch/>
        </p:blipFill>
        <p:spPr>
          <a:xfrm>
            <a:off x="154984" y="557220"/>
            <a:ext cx="7454684" cy="5743560"/>
          </a:xfrm>
          <a:prstGeom prst="rect">
            <a:avLst/>
          </a:prstGeom>
        </p:spPr>
      </p:pic>
    </p:spTree>
    <p:extLst>
      <p:ext uri="{BB962C8B-B14F-4D97-AF65-F5344CB8AC3E}">
        <p14:creationId xmlns:p14="http://schemas.microsoft.com/office/powerpoint/2010/main" val="4258980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11</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85000"/>
                </a:schemeClr>
              </a:solidFill>
            </a:endParaRPr>
          </a:p>
        </p:txBody>
      </p:sp>
      <p:sp>
        <p:nvSpPr>
          <p:cNvPr id="9" name="TextBox 8"/>
          <p:cNvSpPr txBox="1"/>
          <p:nvPr>
            <p:extLst/>
          </p:nvPr>
        </p:nvSpPr>
        <p:spPr>
          <a:xfrm>
            <a:off x="8885382" y="711199"/>
            <a:ext cx="2858252" cy="5139869"/>
          </a:xfrm>
          <a:prstGeom prst="rect">
            <a:avLst/>
          </a:prstGeom>
          <a:noFill/>
          <a:ln>
            <a:noFill/>
          </a:ln>
        </p:spPr>
        <p:txBody>
          <a:bodyPr wrap="square" lIns="0" tIns="0" rIns="0" bIns="0" rtlCol="0" anchor="t">
            <a:spAutoFit/>
          </a:bodyPr>
          <a:lstStyle/>
          <a:p>
            <a:r>
              <a:rPr lang="en-US" sz="1400" b="1" dirty="0">
                <a:solidFill>
                  <a:srgbClr val="0070C0"/>
                </a:solidFill>
              </a:rPr>
              <a:t>NARRATION</a:t>
            </a:r>
          </a:p>
          <a:p>
            <a:r>
              <a:rPr lang="en-US" dirty="0">
                <a:solidFill>
                  <a:schemeClr val="accent2"/>
                </a:solidFill>
              </a:rPr>
              <a:t>Ahmed is interested in the Asset service, so he goes to the description page to learn more. He is impressed with the detail and clarity of the service information.</a:t>
            </a:r>
          </a:p>
          <a:p>
            <a:endParaRPr lang="en-US" dirty="0">
              <a:solidFill>
                <a:schemeClr val="accent2"/>
              </a:solidFill>
            </a:endParaRPr>
          </a:p>
          <a:p>
            <a:r>
              <a:rPr lang="en-US" sz="1400" b="1" dirty="0">
                <a:solidFill>
                  <a:srgbClr val="0070C0"/>
                </a:solidFill>
              </a:rPr>
              <a:t>FEATURES</a:t>
            </a:r>
          </a:p>
          <a:p>
            <a:r>
              <a:rPr lang="en-US" dirty="0">
                <a:solidFill>
                  <a:schemeClr val="accent2"/>
                </a:solidFill>
              </a:rPr>
              <a:t>Dynamic Pricing</a:t>
            </a:r>
          </a:p>
          <a:p>
            <a:r>
              <a:rPr lang="en-US" dirty="0">
                <a:solidFill>
                  <a:schemeClr val="accent2"/>
                </a:solidFill>
              </a:rPr>
              <a:t>Improved UI</a:t>
            </a:r>
          </a:p>
          <a:p>
            <a:r>
              <a:rPr lang="en-US" dirty="0">
                <a:solidFill>
                  <a:schemeClr val="accent2"/>
                </a:solidFill>
              </a:rPr>
              <a:t>Links to resources:</a:t>
            </a:r>
            <a:endParaRPr dirty="0"/>
          </a:p>
          <a:p>
            <a:pPr marL="285750" indent="-285750">
              <a:buChar char="•"/>
            </a:pPr>
            <a:r>
              <a:rPr lang="en-US" dirty="0">
                <a:solidFill>
                  <a:schemeClr val="accent2"/>
                </a:solidFill>
              </a:rPr>
              <a:t>Tutorials</a:t>
            </a:r>
          </a:p>
          <a:p>
            <a:pPr marL="285750" indent="-285750">
              <a:buChar char="•"/>
            </a:pPr>
            <a:r>
              <a:rPr lang="en-US" dirty="0">
                <a:solidFill>
                  <a:schemeClr val="accent2"/>
                </a:solidFill>
              </a:rPr>
              <a:t>Case studies </a:t>
            </a:r>
          </a:p>
          <a:p>
            <a:pPr marL="285750" indent="-285750">
              <a:buChar char="•"/>
            </a:pPr>
            <a:r>
              <a:rPr lang="en-US" dirty="0">
                <a:solidFill>
                  <a:schemeClr val="accent2"/>
                </a:solidFill>
              </a:rPr>
              <a:t>Reference Architecture</a:t>
            </a:r>
          </a:p>
          <a:p>
            <a:pPr marL="285750" indent="-285750">
              <a:buChar char="•"/>
            </a:pPr>
            <a:r>
              <a:rPr lang="en-US" dirty="0">
                <a:solidFill>
                  <a:schemeClr val="accent2"/>
                </a:solidFill>
              </a:rPr>
              <a:t>Data Library</a:t>
            </a:r>
          </a:p>
          <a:p>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777" t="6289" r="10227" b="9961"/>
          <a:stretch/>
        </p:blipFill>
        <p:spPr>
          <a:xfrm>
            <a:off x="154984" y="557220"/>
            <a:ext cx="7454684" cy="5743560"/>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7685" t="10370" r="13794" b="27006"/>
          <a:stretch/>
        </p:blipFill>
        <p:spPr>
          <a:xfrm>
            <a:off x="759417" y="925162"/>
            <a:ext cx="6090834" cy="3753648"/>
          </a:xfrm>
          <a:prstGeom prst="rect">
            <a:avLst/>
          </a:prstGeom>
        </p:spPr>
      </p:pic>
    </p:spTree>
    <p:extLst>
      <p:ext uri="{BB962C8B-B14F-4D97-AF65-F5344CB8AC3E}">
        <p14:creationId xmlns:p14="http://schemas.microsoft.com/office/powerpoint/2010/main" val="411360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12</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85000"/>
                </a:schemeClr>
              </a:solidFill>
            </a:endParaRPr>
          </a:p>
        </p:txBody>
      </p:sp>
      <p:sp>
        <p:nvSpPr>
          <p:cNvPr id="9" name="TextBox 8"/>
          <p:cNvSpPr txBox="1"/>
          <p:nvPr>
            <p:extLst/>
          </p:nvPr>
        </p:nvSpPr>
        <p:spPr>
          <a:xfrm>
            <a:off x="8885382" y="711199"/>
            <a:ext cx="2858252" cy="5139869"/>
          </a:xfrm>
          <a:prstGeom prst="rect">
            <a:avLst/>
          </a:prstGeom>
          <a:noFill/>
          <a:ln>
            <a:noFill/>
          </a:ln>
        </p:spPr>
        <p:txBody>
          <a:bodyPr wrap="square" lIns="0" tIns="0" rIns="0" bIns="0" rtlCol="0" anchor="t">
            <a:spAutoFit/>
          </a:bodyPr>
          <a:lstStyle/>
          <a:p>
            <a:r>
              <a:rPr lang="en-US" sz="1400" b="1" dirty="0">
                <a:solidFill>
                  <a:srgbClr val="0070C0"/>
                </a:solidFill>
              </a:rPr>
              <a:t>NARRATION</a:t>
            </a:r>
          </a:p>
          <a:p>
            <a:r>
              <a:rPr lang="en-US" dirty="0">
                <a:solidFill>
                  <a:schemeClr val="accent2"/>
                </a:solidFill>
              </a:rPr>
              <a:t>Ahmed is interested in the Asset service, so he goes to the description page to learn more. He is impressed with the detail and clarity of the service information.</a:t>
            </a:r>
          </a:p>
          <a:p>
            <a:endParaRPr lang="en-US" dirty="0">
              <a:solidFill>
                <a:schemeClr val="accent2"/>
              </a:solidFill>
            </a:endParaRPr>
          </a:p>
          <a:p>
            <a:r>
              <a:rPr lang="en-US" sz="1400" b="1" dirty="0">
                <a:solidFill>
                  <a:srgbClr val="0070C0"/>
                </a:solidFill>
              </a:rPr>
              <a:t>FEATURES</a:t>
            </a:r>
          </a:p>
          <a:p>
            <a:r>
              <a:rPr lang="en-US" dirty="0">
                <a:solidFill>
                  <a:schemeClr val="accent2"/>
                </a:solidFill>
              </a:rPr>
              <a:t>Dynamic Pricing</a:t>
            </a:r>
          </a:p>
          <a:p>
            <a:r>
              <a:rPr lang="en-US" dirty="0">
                <a:solidFill>
                  <a:schemeClr val="accent2"/>
                </a:solidFill>
              </a:rPr>
              <a:t>Improved UI</a:t>
            </a:r>
          </a:p>
          <a:p>
            <a:r>
              <a:rPr lang="en-US" dirty="0">
                <a:solidFill>
                  <a:schemeClr val="accent2"/>
                </a:solidFill>
              </a:rPr>
              <a:t>Links to resources:</a:t>
            </a:r>
            <a:endParaRPr dirty="0"/>
          </a:p>
          <a:p>
            <a:pPr marL="285750" indent="-285750">
              <a:buChar char="•"/>
            </a:pPr>
            <a:r>
              <a:rPr lang="en-US" dirty="0">
                <a:solidFill>
                  <a:schemeClr val="accent2"/>
                </a:solidFill>
              </a:rPr>
              <a:t>Tutorials</a:t>
            </a:r>
          </a:p>
          <a:p>
            <a:pPr marL="285750" indent="-285750">
              <a:buChar char="•"/>
            </a:pPr>
            <a:r>
              <a:rPr lang="en-US" dirty="0">
                <a:solidFill>
                  <a:schemeClr val="accent2"/>
                </a:solidFill>
              </a:rPr>
              <a:t>Case studies </a:t>
            </a:r>
          </a:p>
          <a:p>
            <a:pPr marL="285750" indent="-285750">
              <a:buChar char="•"/>
            </a:pPr>
            <a:r>
              <a:rPr lang="en-US" dirty="0">
                <a:solidFill>
                  <a:schemeClr val="accent2"/>
                </a:solidFill>
              </a:rPr>
              <a:t>Reference Architecture</a:t>
            </a:r>
          </a:p>
          <a:p>
            <a:pPr marL="285750" indent="-285750">
              <a:buChar char="•"/>
            </a:pPr>
            <a:r>
              <a:rPr lang="en-US" dirty="0">
                <a:solidFill>
                  <a:schemeClr val="accent2"/>
                </a:solidFill>
              </a:rPr>
              <a:t>Data Library</a:t>
            </a:r>
          </a:p>
          <a:p>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777" t="6289" r="10227" b="9961"/>
          <a:stretch/>
        </p:blipFill>
        <p:spPr>
          <a:xfrm>
            <a:off x="154984" y="557220"/>
            <a:ext cx="7454684" cy="574356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149" t="10371" r="14741" b="32258"/>
          <a:stretch/>
        </p:blipFill>
        <p:spPr>
          <a:xfrm>
            <a:off x="754380" y="941708"/>
            <a:ext cx="6055823" cy="3527422"/>
          </a:xfrm>
          <a:prstGeom prst="rect">
            <a:avLst/>
          </a:prstGeom>
        </p:spPr>
      </p:pic>
    </p:spTree>
    <p:extLst>
      <p:ext uri="{BB962C8B-B14F-4D97-AF65-F5344CB8AC3E}">
        <p14:creationId xmlns:p14="http://schemas.microsoft.com/office/powerpoint/2010/main" val="1833197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13</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85000"/>
                </a:schemeClr>
              </a:solidFill>
            </a:endParaRPr>
          </a:p>
        </p:txBody>
      </p:sp>
      <p:sp>
        <p:nvSpPr>
          <p:cNvPr id="9" name="TextBox 8"/>
          <p:cNvSpPr txBox="1"/>
          <p:nvPr>
            <p:extLst/>
          </p:nvPr>
        </p:nvSpPr>
        <p:spPr>
          <a:xfrm>
            <a:off x="8885382" y="711199"/>
            <a:ext cx="2858252" cy="4154984"/>
          </a:xfrm>
          <a:prstGeom prst="rect">
            <a:avLst/>
          </a:prstGeom>
          <a:noFill/>
          <a:ln>
            <a:noFill/>
          </a:ln>
        </p:spPr>
        <p:txBody>
          <a:bodyPr wrap="square" lIns="0" tIns="0" rIns="0" bIns="0" rtlCol="0" anchor="t">
            <a:spAutoFit/>
          </a:bodyPr>
          <a:lstStyle/>
          <a:p>
            <a:r>
              <a:rPr lang="en-US" b="1" dirty="0">
                <a:solidFill>
                  <a:srgbClr val="0070C0"/>
                </a:solidFill>
              </a:rPr>
              <a:t>NARRATION</a:t>
            </a:r>
            <a:endParaRPr lang="en-US" dirty="0"/>
          </a:p>
          <a:p>
            <a:r>
              <a:rPr lang="en-US" dirty="0">
                <a:solidFill>
                  <a:schemeClr val="accent2"/>
                </a:solidFill>
              </a:rPr>
              <a:t>Ahmed then visits Predix Documentation, Guides and Predix in action to find out more about asset and how to integrate it.</a:t>
            </a:r>
            <a:endParaRPr lang="en-US" dirty="0"/>
          </a:p>
          <a:p>
            <a:endParaRPr lang="en-US" dirty="0"/>
          </a:p>
          <a:p>
            <a:r>
              <a:rPr lang="en-US" b="1" dirty="0">
                <a:solidFill>
                  <a:srgbClr val="0070C0"/>
                </a:solidFill>
              </a:rPr>
              <a:t>FEATURES</a:t>
            </a:r>
            <a:endParaRPr lang="en-US" dirty="0"/>
          </a:p>
          <a:p>
            <a:r>
              <a:rPr lang="en-US" dirty="0">
                <a:solidFill>
                  <a:schemeClr val="accent2"/>
                </a:solidFill>
              </a:rPr>
              <a:t>Comments section on Documentation</a:t>
            </a:r>
            <a:endParaRPr lang="en-US" dirty="0"/>
          </a:p>
          <a:p>
            <a:endParaRPr lang="en-US" dirty="0"/>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777" t="6289" r="10227" b="9961"/>
          <a:stretch/>
        </p:blipFill>
        <p:spPr>
          <a:xfrm>
            <a:off x="154984" y="557220"/>
            <a:ext cx="7454684" cy="5743560"/>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8829" t="11690" r="14414" b="30999"/>
          <a:stretch/>
        </p:blipFill>
        <p:spPr>
          <a:xfrm>
            <a:off x="668244" y="910961"/>
            <a:ext cx="6138800" cy="3541769"/>
          </a:xfrm>
          <a:prstGeom prst="rect">
            <a:avLst/>
          </a:prstGeom>
        </p:spPr>
      </p:pic>
    </p:spTree>
    <p:extLst>
      <p:ext uri="{BB962C8B-B14F-4D97-AF65-F5344CB8AC3E}">
        <p14:creationId xmlns:p14="http://schemas.microsoft.com/office/powerpoint/2010/main" val="102480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14</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85000"/>
                </a:schemeClr>
              </a:solidFill>
            </a:endParaRPr>
          </a:p>
        </p:txBody>
      </p:sp>
      <p:sp>
        <p:nvSpPr>
          <p:cNvPr id="9" name="TextBox 8"/>
          <p:cNvSpPr txBox="1"/>
          <p:nvPr>
            <p:extLst/>
          </p:nvPr>
        </p:nvSpPr>
        <p:spPr>
          <a:xfrm>
            <a:off x="8885382" y="711199"/>
            <a:ext cx="2858252" cy="4154984"/>
          </a:xfrm>
          <a:prstGeom prst="rect">
            <a:avLst/>
          </a:prstGeom>
          <a:noFill/>
          <a:ln>
            <a:noFill/>
          </a:ln>
        </p:spPr>
        <p:txBody>
          <a:bodyPr wrap="square" lIns="0" tIns="0" rIns="0" bIns="0" rtlCol="0" anchor="t">
            <a:spAutoFit/>
          </a:bodyPr>
          <a:lstStyle/>
          <a:p>
            <a:r>
              <a:rPr lang="en-US" b="1" dirty="0">
                <a:solidFill>
                  <a:srgbClr val="0070C0"/>
                </a:solidFill>
              </a:rPr>
              <a:t>NARRATION</a:t>
            </a:r>
            <a:endParaRPr lang="en-US" dirty="0"/>
          </a:p>
          <a:p>
            <a:r>
              <a:rPr lang="en-US" dirty="0">
                <a:solidFill>
                  <a:schemeClr val="accent2"/>
                </a:solidFill>
              </a:rPr>
              <a:t>Ahmed then visits Predix Documentation, Guides and Predix in action to find out more about asset and how to integrate it.</a:t>
            </a:r>
            <a:endParaRPr lang="en-US" dirty="0"/>
          </a:p>
          <a:p>
            <a:endParaRPr lang="en-US" dirty="0"/>
          </a:p>
          <a:p>
            <a:r>
              <a:rPr lang="en-US" b="1" dirty="0">
                <a:solidFill>
                  <a:srgbClr val="0070C0"/>
                </a:solidFill>
              </a:rPr>
              <a:t>FEATURES</a:t>
            </a:r>
            <a:endParaRPr lang="en-US" dirty="0"/>
          </a:p>
          <a:p>
            <a:r>
              <a:rPr lang="en-US" dirty="0">
                <a:solidFill>
                  <a:schemeClr val="accent2"/>
                </a:solidFill>
              </a:rPr>
              <a:t>Guides journey based on user persona</a:t>
            </a:r>
            <a:endParaRPr lang="en-US" dirty="0"/>
          </a:p>
          <a:p>
            <a:endParaRPr lang="en-US" dirty="0"/>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511" t="6778" r="12841" b="13535"/>
          <a:stretch/>
        </p:blipFill>
        <p:spPr>
          <a:xfrm>
            <a:off x="198783" y="464826"/>
            <a:ext cx="7335078" cy="5464918"/>
          </a:xfrm>
          <a:prstGeom prst="rect">
            <a:avLst/>
          </a:prstGeom>
        </p:spPr>
      </p:pic>
    </p:spTree>
    <p:extLst>
      <p:ext uri="{BB962C8B-B14F-4D97-AF65-F5344CB8AC3E}">
        <p14:creationId xmlns:p14="http://schemas.microsoft.com/office/powerpoint/2010/main" val="149201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15</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85000"/>
                </a:schemeClr>
              </a:solidFill>
            </a:endParaRPr>
          </a:p>
        </p:txBody>
      </p:sp>
      <p:sp>
        <p:nvSpPr>
          <p:cNvPr id="9" name="TextBox 8"/>
          <p:cNvSpPr txBox="1"/>
          <p:nvPr>
            <p:extLst/>
          </p:nvPr>
        </p:nvSpPr>
        <p:spPr>
          <a:xfrm>
            <a:off x="8885382" y="711199"/>
            <a:ext cx="2858252" cy="3877985"/>
          </a:xfrm>
          <a:prstGeom prst="rect">
            <a:avLst/>
          </a:prstGeom>
          <a:noFill/>
          <a:ln>
            <a:noFill/>
          </a:ln>
        </p:spPr>
        <p:txBody>
          <a:bodyPr wrap="square" lIns="0" tIns="0" rIns="0" bIns="0" rtlCol="0" anchor="t">
            <a:spAutoFit/>
          </a:bodyPr>
          <a:lstStyle/>
          <a:p>
            <a:r>
              <a:rPr lang="en-US" b="1" dirty="0">
                <a:solidFill>
                  <a:srgbClr val="0070C0"/>
                </a:solidFill>
              </a:rPr>
              <a:t>NARRATION</a:t>
            </a:r>
            <a:endParaRPr lang="en-US" dirty="0"/>
          </a:p>
          <a:p>
            <a:r>
              <a:rPr lang="en-US" dirty="0">
                <a:solidFill>
                  <a:schemeClr val="accent2"/>
                </a:solidFill>
              </a:rPr>
              <a:t>Ahmed then visits Predix Documentation, Guides and Predix in action to find out more about asset and how to integrate it.</a:t>
            </a:r>
            <a:endParaRPr lang="en-US" dirty="0"/>
          </a:p>
          <a:p>
            <a:endParaRPr lang="en-US" dirty="0"/>
          </a:p>
          <a:p>
            <a:r>
              <a:rPr lang="en-US" b="1" dirty="0">
                <a:solidFill>
                  <a:srgbClr val="0070C0"/>
                </a:solidFill>
              </a:rPr>
              <a:t>FEATURES</a:t>
            </a:r>
            <a:endParaRPr lang="en-US" dirty="0"/>
          </a:p>
          <a:p>
            <a:r>
              <a:rPr lang="en-US" dirty="0">
                <a:solidFill>
                  <a:schemeClr val="accent2"/>
                </a:solidFill>
              </a:rPr>
              <a:t>PIA stories</a:t>
            </a:r>
            <a:endParaRPr lang="en-US" dirty="0"/>
          </a:p>
          <a:p>
            <a:endParaRPr lang="en-US" dirty="0"/>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259" t="6778" r="9749" b="9653"/>
          <a:stretch/>
        </p:blipFill>
        <p:spPr>
          <a:xfrm>
            <a:off x="209653" y="563406"/>
            <a:ext cx="7454348" cy="5731187"/>
          </a:xfrm>
          <a:prstGeom prst="rect">
            <a:avLst/>
          </a:prstGeom>
        </p:spPr>
      </p:pic>
    </p:spTree>
    <p:extLst>
      <p:ext uri="{BB962C8B-B14F-4D97-AF65-F5344CB8AC3E}">
        <p14:creationId xmlns:p14="http://schemas.microsoft.com/office/powerpoint/2010/main" val="463660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16</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85000"/>
                </a:schemeClr>
              </a:solidFill>
            </a:endParaRPr>
          </a:p>
        </p:txBody>
      </p:sp>
      <p:sp>
        <p:nvSpPr>
          <p:cNvPr id="9" name="TextBox 8"/>
          <p:cNvSpPr txBox="1"/>
          <p:nvPr>
            <p:extLst/>
          </p:nvPr>
        </p:nvSpPr>
        <p:spPr>
          <a:xfrm>
            <a:off x="8885382" y="711199"/>
            <a:ext cx="2858252" cy="2431435"/>
          </a:xfrm>
          <a:prstGeom prst="rect">
            <a:avLst/>
          </a:prstGeom>
          <a:noFill/>
          <a:ln>
            <a:noFill/>
          </a:ln>
        </p:spPr>
        <p:txBody>
          <a:bodyPr wrap="square" lIns="0" tIns="0" rIns="0" bIns="0" rtlCol="0" anchor="t">
            <a:spAutoFit/>
          </a:bodyPr>
          <a:lstStyle/>
          <a:p>
            <a:r>
              <a:rPr lang="en-US" sz="1400" b="1" dirty="0">
                <a:solidFill>
                  <a:srgbClr val="0070C0"/>
                </a:solidFill>
              </a:rPr>
              <a:t>NARRATION</a:t>
            </a:r>
          </a:p>
          <a:p>
            <a:r>
              <a:rPr lang="en-US" dirty="0">
                <a:solidFill>
                  <a:schemeClr val="accent2"/>
                </a:solidFill>
              </a:rPr>
              <a:t>Ahmed presents his findings about the Predix site, so others on the team can also register and start developing.</a:t>
            </a: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29" y="633463"/>
            <a:ext cx="8702368" cy="4892694"/>
          </a:xfrm>
          <a:prstGeom prst="rect">
            <a:avLst/>
          </a:prstGeom>
        </p:spPr>
      </p:pic>
    </p:spTree>
    <p:extLst>
      <p:ext uri="{BB962C8B-B14F-4D97-AF65-F5344CB8AC3E}">
        <p14:creationId xmlns:p14="http://schemas.microsoft.com/office/powerpoint/2010/main" val="3454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188" y="474416"/>
            <a:ext cx="10410324" cy="914400"/>
          </a:xfrm>
        </p:spPr>
        <p:txBody>
          <a:bodyPr/>
          <a:lstStyle/>
          <a:p>
            <a:r>
              <a:rPr lang="en-US" dirty="0">
                <a:solidFill>
                  <a:srgbClr val="00B0F0"/>
                </a:solidFill>
              </a:rPr>
              <a:t>Assumptions &amp; Dependencies</a:t>
            </a:r>
          </a:p>
        </p:txBody>
      </p:sp>
      <p:sp>
        <p:nvSpPr>
          <p:cNvPr id="5" name="Slide Number Placeholder 4"/>
          <p:cNvSpPr>
            <a:spLocks noGrp="1"/>
          </p:cNvSpPr>
          <p:nvPr>
            <p:ph type="sldNum" sz="quarter" idx="4294967295"/>
          </p:nvPr>
        </p:nvSpPr>
        <p:spPr>
          <a:xfrm>
            <a:off x="11413998" y="6475080"/>
            <a:ext cx="329636" cy="182880"/>
          </a:xfrm>
        </p:spPr>
        <p:txBody>
          <a:bodyPr/>
          <a:lstStyle/>
          <a:p>
            <a:fld id="{00E6A5BD-C011-4A45-AA3A-201790FB7F2B}" type="slidenum">
              <a:rPr lang="en-US" smtClean="0"/>
              <a:t>17</a:t>
            </a:fld>
            <a:endParaRPr lang="en-US" dirty="0"/>
          </a:p>
        </p:txBody>
      </p:sp>
      <p:sp>
        <p:nvSpPr>
          <p:cNvPr id="7" name="Content Placeholder 6"/>
          <p:cNvSpPr>
            <a:spLocks noGrp="1"/>
          </p:cNvSpPr>
          <p:nvPr>
            <p:ph sz="quarter" idx="14"/>
          </p:nvPr>
        </p:nvSpPr>
        <p:spPr/>
        <p:txBody>
          <a:bodyPr/>
          <a:lstStyle/>
          <a:p>
            <a:endParaRPr lang="en-US" dirty="0"/>
          </a:p>
          <a:p>
            <a:r>
              <a:rPr lang="en-US" dirty="0"/>
              <a:t>Federated UAA</a:t>
            </a:r>
          </a:p>
          <a:p>
            <a:r>
              <a:rPr lang="en-US" dirty="0"/>
              <a:t>Integrating </a:t>
            </a:r>
            <a:r>
              <a:rPr lang="en-US" dirty="0" err="1"/>
              <a:t>Nurego</a:t>
            </a:r>
            <a:r>
              <a:rPr lang="en-US" dirty="0"/>
              <a:t> for Dynamic pricing</a:t>
            </a:r>
          </a:p>
          <a:p>
            <a:endParaRPr lang="en-US" dirty="0"/>
          </a:p>
          <a:p>
            <a:endParaRPr lang="en-US" dirty="0"/>
          </a:p>
        </p:txBody>
      </p:sp>
    </p:spTree>
    <p:extLst>
      <p:ext uri="{BB962C8B-B14F-4D97-AF65-F5344CB8AC3E}">
        <p14:creationId xmlns:p14="http://schemas.microsoft.com/office/powerpoint/2010/main" val="1382811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714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188" y="650200"/>
            <a:ext cx="10410324" cy="914400"/>
          </a:xfrm>
        </p:spPr>
        <p:txBody>
          <a:bodyPr/>
          <a:lstStyle/>
          <a:p>
            <a:r>
              <a:rPr lang="en-US" dirty="0">
                <a:solidFill>
                  <a:srgbClr val="00B0F0"/>
                </a:solidFill>
              </a:rPr>
              <a:t>Product Summary</a:t>
            </a:r>
          </a:p>
        </p:txBody>
      </p:sp>
      <p:sp>
        <p:nvSpPr>
          <p:cNvPr id="5" name="Slide Number Placeholder 4"/>
          <p:cNvSpPr>
            <a:spLocks noGrp="1"/>
          </p:cNvSpPr>
          <p:nvPr>
            <p:ph type="sldNum" sz="quarter" idx="4294967295"/>
          </p:nvPr>
        </p:nvSpPr>
        <p:spPr>
          <a:xfrm>
            <a:off x="11413998" y="6475080"/>
            <a:ext cx="329636" cy="182880"/>
          </a:xfrm>
        </p:spPr>
        <p:txBody>
          <a:bodyPr/>
          <a:lstStyle/>
          <a:p>
            <a:fld id="{00E6A5BD-C011-4A45-AA3A-201790FB7F2B}" type="slidenum">
              <a:rPr lang="en-US" smtClean="0"/>
              <a:t>2</a:t>
            </a:fld>
            <a:endParaRPr lang="en-US" dirty="0"/>
          </a:p>
        </p:txBody>
      </p:sp>
      <p:sp>
        <p:nvSpPr>
          <p:cNvPr id="7" name="Content Placeholder 6"/>
          <p:cNvSpPr>
            <a:spLocks noGrp="1"/>
          </p:cNvSpPr>
          <p:nvPr>
            <p:ph sz="quarter" idx="14"/>
            <p:extLst/>
          </p:nvPr>
        </p:nvSpPr>
        <p:spPr/>
        <p:txBody>
          <a:bodyPr vert="horz" lIns="0" tIns="0" rIns="0" bIns="0" rtlCol="0" anchor="t">
            <a:noAutofit/>
          </a:bodyPr>
          <a:lstStyle/>
          <a:p>
            <a:pPr marL="0" indent="0">
              <a:buNone/>
            </a:pPr>
            <a:r>
              <a:rPr lang="en-US" dirty="0"/>
              <a:t>The</a:t>
            </a:r>
            <a:r>
              <a:rPr lang="en-US" b="1" dirty="0"/>
              <a:t> Predix Developer Network </a:t>
            </a:r>
            <a:r>
              <a:rPr lang="en-US" dirty="0"/>
              <a:t>site provides software development tools, APIs, and technical resources designed specifically for</a:t>
            </a:r>
            <a:r>
              <a:rPr lang="en-US" b="1" dirty="0"/>
              <a:t> </a:t>
            </a:r>
            <a:r>
              <a:rPr lang="en-US" b="1" dirty="0" err="1"/>
              <a:t>IIoT</a:t>
            </a:r>
            <a:r>
              <a:rPr lang="en-US" dirty="0"/>
              <a:t> </a:t>
            </a:r>
            <a:r>
              <a:rPr lang="en-US" b="1" dirty="0"/>
              <a:t>app</a:t>
            </a:r>
            <a:r>
              <a:rPr lang="en-US" dirty="0"/>
              <a:t> </a:t>
            </a:r>
            <a:r>
              <a:rPr lang="en-US" b="1" dirty="0"/>
              <a:t>builders</a:t>
            </a:r>
            <a:r>
              <a:rPr lang="en-US" dirty="0"/>
              <a:t>.</a:t>
            </a:r>
          </a:p>
          <a:p>
            <a:pPr marL="0" indent="0">
              <a:buNone/>
            </a:pPr>
            <a:endParaRPr lang="en-US" dirty="0">
              <a:solidFill>
                <a:schemeClr val="bg2">
                  <a:lumMod val="50000"/>
                </a:schemeClr>
              </a:solidFill>
            </a:endParaRPr>
          </a:p>
        </p:txBody>
      </p:sp>
    </p:spTree>
    <p:extLst>
      <p:ext uri="{BB962C8B-B14F-4D97-AF65-F5344CB8AC3E}">
        <p14:creationId xmlns:p14="http://schemas.microsoft.com/office/powerpoint/2010/main" val="21888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0E6A5BD-C011-4A45-AA3A-201790FB7F2B}" type="slidenum">
              <a:rPr lang="en-US" smtClean="0"/>
              <a:t>3</a:t>
            </a:fld>
            <a:endParaRPr lang="en-US" dirty="0"/>
          </a:p>
        </p:txBody>
      </p:sp>
      <p:sp>
        <p:nvSpPr>
          <p:cNvPr id="10" name="Rectangle 9"/>
          <p:cNvSpPr/>
          <p:nvPr>
            <p:extLst/>
          </p:nvPr>
        </p:nvSpPr>
        <p:spPr>
          <a:xfrm>
            <a:off x="1209423" y="1076595"/>
            <a:ext cx="10059892" cy="4524315"/>
          </a:xfrm>
          <a:prstGeom prst="rect">
            <a:avLst/>
          </a:prstGeom>
        </p:spPr>
        <p:txBody>
          <a:bodyPr wrap="square" anchor="t">
            <a:spAutoFit/>
          </a:bodyPr>
          <a:lstStyle/>
          <a:p>
            <a:pPr marL="342900" indent="-342900">
              <a:buFont typeface="Arial" charset="0"/>
              <a:buChar char="•"/>
            </a:pPr>
            <a:r>
              <a:rPr lang="en-US" sz="2400" dirty="0">
                <a:solidFill>
                  <a:schemeClr val="bg2">
                    <a:lumMod val="50000"/>
                  </a:schemeClr>
                </a:solidFill>
              </a:rPr>
              <a:t>Create a Single Predix.io presence with multiple regions, so users can manage their apps in different regions under one user account.</a:t>
            </a:r>
          </a:p>
          <a:p>
            <a:pPr marL="342900" indent="-342900">
              <a:buFont typeface="Arial" charset="0"/>
              <a:buChar char="•"/>
            </a:pPr>
            <a:r>
              <a:rPr lang="en-US" sz="2400" dirty="0">
                <a:solidFill>
                  <a:schemeClr val="bg2">
                    <a:lumMod val="50000"/>
                  </a:schemeClr>
                </a:solidFill>
              </a:rPr>
              <a:t>Introduce Predix Studio and provide details on its offerings and how a user can subscribe to a Studio instance.</a:t>
            </a:r>
          </a:p>
          <a:p>
            <a:pPr marL="342900" indent="-342900">
              <a:buFont typeface="Arial" charset="0"/>
              <a:buChar char="•"/>
            </a:pPr>
            <a:r>
              <a:rPr lang="en-US" sz="2400" dirty="0">
                <a:solidFill>
                  <a:schemeClr val="bg2">
                    <a:lumMod val="50000"/>
                  </a:schemeClr>
                </a:solidFill>
              </a:rPr>
              <a:t>Add ability to search the Catalog for products and services.</a:t>
            </a:r>
          </a:p>
          <a:p>
            <a:pPr marL="342900" indent="-342900">
              <a:buFont typeface="Arial" charset="0"/>
              <a:buChar char="•"/>
            </a:pPr>
            <a:r>
              <a:rPr lang="en-US" sz="2400" dirty="0">
                <a:solidFill>
                  <a:schemeClr val="bg2">
                    <a:lumMod val="50000"/>
                  </a:schemeClr>
                </a:solidFill>
              </a:rPr>
              <a:t>Eliminate hard-coded pricing tables and display pricing directly from </a:t>
            </a:r>
            <a:r>
              <a:rPr lang="en-US" sz="2400" dirty="0" err="1">
                <a:solidFill>
                  <a:schemeClr val="bg2">
                    <a:lumMod val="50000"/>
                  </a:schemeClr>
                </a:solidFill>
              </a:rPr>
              <a:t>Nurego</a:t>
            </a:r>
            <a:r>
              <a:rPr lang="en-US" sz="2400" dirty="0">
                <a:solidFill>
                  <a:schemeClr val="bg2">
                    <a:lumMod val="50000"/>
                  </a:schemeClr>
                </a:solidFill>
              </a:rPr>
              <a:t> so pricing is based on region and organization privileges.</a:t>
            </a:r>
          </a:p>
          <a:p>
            <a:pPr marL="342900" indent="-342900">
              <a:buFont typeface="Arial" charset="0"/>
              <a:buChar char="•"/>
            </a:pPr>
            <a:r>
              <a:rPr lang="en-US" sz="2400" dirty="0">
                <a:solidFill>
                  <a:schemeClr val="bg2">
                    <a:lumMod val="50000"/>
                  </a:schemeClr>
                </a:solidFill>
              </a:rPr>
              <a:t>Publish Predix in Action stories based on industry.</a:t>
            </a:r>
          </a:p>
          <a:p>
            <a:pPr marL="342900" indent="-342900">
              <a:buFont typeface="Arial" charset="0"/>
              <a:buChar char="•"/>
            </a:pPr>
            <a:r>
              <a:rPr lang="en-US" sz="2400" dirty="0">
                <a:solidFill>
                  <a:schemeClr val="bg2">
                    <a:lumMod val="50000"/>
                  </a:schemeClr>
                </a:solidFill>
              </a:rPr>
              <a:t>Create a Data library for users.</a:t>
            </a:r>
          </a:p>
          <a:p>
            <a:pPr marL="342900" indent="-342900">
              <a:buFont typeface="Arial" charset="0"/>
              <a:buChar char="•"/>
            </a:pPr>
            <a:r>
              <a:rPr lang="en-US" sz="2400" dirty="0">
                <a:solidFill>
                  <a:schemeClr val="bg2">
                    <a:lumMod val="50000"/>
                  </a:schemeClr>
                </a:solidFill>
              </a:rPr>
              <a:t>Add ability to comment on the Documentation</a:t>
            </a:r>
          </a:p>
          <a:p>
            <a:pPr marL="342900" indent="-342900">
              <a:buFont typeface="Arial" charset="0"/>
              <a:buChar char="•"/>
            </a:pPr>
            <a:r>
              <a:rPr lang="en-US" sz="2400" dirty="0">
                <a:solidFill>
                  <a:schemeClr val="bg2">
                    <a:lumMod val="50000"/>
                  </a:schemeClr>
                </a:solidFill>
              </a:rPr>
              <a:t>Filter Guides per user personas--Developers, Data Scientists and Controls Engineer</a:t>
            </a:r>
            <a:endParaRPr lang="en-US" sz="2400" dirty="0">
              <a:solidFill>
                <a:srgbClr val="787878"/>
              </a:solidFill>
            </a:endParaRPr>
          </a:p>
        </p:txBody>
      </p:sp>
      <p:sp>
        <p:nvSpPr>
          <p:cNvPr id="12" name="Title 1"/>
          <p:cNvSpPr txBox="1">
            <a:spLocks/>
          </p:cNvSpPr>
          <p:nvPr/>
        </p:nvSpPr>
        <p:spPr>
          <a:xfrm>
            <a:off x="1126591" y="429036"/>
            <a:ext cx="9000934" cy="830740"/>
          </a:xfrm>
          <a:prstGeom prst="rect">
            <a:avLst/>
          </a:prstGeom>
        </p:spPr>
        <p:txBody>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dirty="0">
                <a:solidFill>
                  <a:schemeClr val="accent1">
                    <a:lumMod val="60000"/>
                    <a:lumOff val="40000"/>
                  </a:schemeClr>
                </a:solidFill>
              </a:rPr>
              <a:t>Release Goals</a:t>
            </a:r>
          </a:p>
        </p:txBody>
      </p:sp>
      <p:sp>
        <p:nvSpPr>
          <p:cNvPr id="9" name="TextBox 8"/>
          <p:cNvSpPr txBox="1"/>
          <p:nvPr/>
        </p:nvSpPr>
        <p:spPr>
          <a:xfrm>
            <a:off x="1724600" y="5970242"/>
            <a:ext cx="9029539" cy="307777"/>
          </a:xfrm>
          <a:prstGeom prst="rect">
            <a:avLst/>
          </a:prstGeom>
          <a:noFill/>
        </p:spPr>
        <p:txBody>
          <a:bodyPr wrap="square" lIns="0" tIns="0" rIns="0" bIns="0" rtlCol="0">
            <a:spAutoFit/>
          </a:bodyPr>
          <a:lstStyle/>
          <a:p>
            <a:r>
              <a:rPr lang="en-US" sz="2000" i="1" dirty="0">
                <a:solidFill>
                  <a:schemeClr val="accent2">
                    <a:lumMod val="60000"/>
                    <a:lumOff val="40000"/>
                  </a:schemeClr>
                </a:solidFill>
              </a:rPr>
              <a:t>Note: Work with your PM on the release goals.</a:t>
            </a:r>
          </a:p>
        </p:txBody>
      </p:sp>
    </p:spTree>
    <p:extLst>
      <p:ext uri="{BB962C8B-B14F-4D97-AF65-F5344CB8AC3E}">
        <p14:creationId xmlns:p14="http://schemas.microsoft.com/office/powerpoint/2010/main" val="375550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299282" y="1620338"/>
            <a:ext cx="3846834" cy="4272416"/>
          </a:xfrm>
        </p:spPr>
        <p:txBody>
          <a:bodyPr/>
          <a:lstStyle/>
          <a:p>
            <a:pPr>
              <a:lnSpc>
                <a:spcPct val="100000"/>
              </a:lnSpc>
            </a:pPr>
            <a:r>
              <a:rPr lang="en-US" sz="2000" dirty="0"/>
              <a:t>Exelon will deploy GE’s full suite of Predix software apps across its entire generation fleet to increase performance and reliability.</a:t>
            </a:r>
            <a:br>
              <a:rPr lang="en-US" dirty="0">
                <a:solidFill>
                  <a:schemeClr val="tx1"/>
                </a:solidFill>
                <a:latin typeface="+mj-ea"/>
                <a:cs typeface="+mj-ea"/>
              </a:rPr>
            </a:br>
            <a:r>
              <a:rPr lang="en-US" sz="2000" dirty="0"/>
              <a:t>David, a Software Dev manager at Exelon, emails his team to learn about  Predix offerings, so they can start building their </a:t>
            </a:r>
            <a:r>
              <a:rPr lang="en-US" sz="2000" dirty="0" err="1"/>
              <a:t>IIoT</a:t>
            </a:r>
            <a:r>
              <a:rPr lang="en-US" sz="2000" dirty="0"/>
              <a:t> application.</a:t>
            </a:r>
            <a:br>
              <a:rPr lang="en-US" dirty="0">
                <a:solidFill>
                  <a:schemeClr val="tx1"/>
                </a:solidFill>
                <a:latin typeface="+mj-ea"/>
                <a:cs typeface="+mj-ea"/>
              </a:rPr>
            </a:br>
            <a:endParaRPr lang="en-US" sz="2400" dirty="0">
              <a:solidFill>
                <a:schemeClr val="accent2"/>
              </a:solidFill>
            </a:endParaRPr>
          </a:p>
        </p:txBody>
      </p:sp>
      <p:sp>
        <p:nvSpPr>
          <p:cNvPr id="5" name="Slide Number Placeholder 4"/>
          <p:cNvSpPr>
            <a:spLocks noGrp="1"/>
          </p:cNvSpPr>
          <p:nvPr>
            <p:ph type="sldNum" sz="quarter" idx="4294967295"/>
          </p:nvPr>
        </p:nvSpPr>
        <p:spPr>
          <a:xfrm>
            <a:off x="11861800" y="6475413"/>
            <a:ext cx="330200" cy="182562"/>
          </a:xfrm>
        </p:spPr>
        <p:txBody>
          <a:bodyPr/>
          <a:lstStyle/>
          <a:p>
            <a:fld id="{00E6A5BD-C011-4A45-AA3A-201790FB7F2B}" type="slidenum">
              <a:rPr lang="en-US" smtClean="0"/>
              <a:pPr/>
              <a:t>4</a:t>
            </a:fld>
            <a:endParaRPr lang="en-US" dirty="0"/>
          </a:p>
        </p:txBody>
      </p:sp>
      <p:pic>
        <p:nvPicPr>
          <p:cNvPr id="4" name="Picture 3"/>
          <p:cNvPicPr>
            <a:picLocks noChangeAspect="1"/>
          </p:cNvPicPr>
          <p:nvPr/>
        </p:nvPicPr>
        <p:blipFill>
          <a:blip r:embed="rId2"/>
          <a:stretch>
            <a:fillRect/>
          </a:stretch>
        </p:blipFill>
        <p:spPr>
          <a:xfrm>
            <a:off x="8034649" y="0"/>
            <a:ext cx="4027567" cy="6858000"/>
          </a:xfrm>
          <a:prstGeom prst="rect">
            <a:avLst/>
          </a:prstGeom>
        </p:spPr>
      </p:pic>
      <p:pic>
        <p:nvPicPr>
          <p:cNvPr id="7" name="Picture 6"/>
          <p:cNvPicPr>
            <a:picLocks noChangeAspect="1"/>
          </p:cNvPicPr>
          <p:nvPr/>
        </p:nvPicPr>
        <p:blipFill>
          <a:blip r:embed="rId3"/>
          <a:stretch>
            <a:fillRect/>
          </a:stretch>
        </p:blipFill>
        <p:spPr>
          <a:xfrm>
            <a:off x="4404817" y="0"/>
            <a:ext cx="3632886" cy="6858000"/>
          </a:xfrm>
          <a:prstGeom prst="rect">
            <a:avLst/>
          </a:prstGeom>
        </p:spPr>
      </p:pic>
    </p:spTree>
    <p:extLst>
      <p:ext uri="{BB962C8B-B14F-4D97-AF65-F5344CB8AC3E}">
        <p14:creationId xmlns:p14="http://schemas.microsoft.com/office/powerpoint/2010/main" val="2003862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5</a:t>
            </a:fld>
            <a:endParaRPr lang="en-CA"/>
          </a:p>
        </p:txBody>
      </p:sp>
      <p:sp>
        <p:nvSpPr>
          <p:cNvPr id="8" name="TextBox 7"/>
          <p:cNvSpPr txBox="1"/>
          <p:nvPr/>
        </p:nvSpPr>
        <p:spPr>
          <a:xfrm>
            <a:off x="498763" y="249382"/>
            <a:ext cx="3431579"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sp>
        <p:nvSpPr>
          <p:cNvPr id="9" name="TextBox 8"/>
          <p:cNvSpPr txBox="1"/>
          <p:nvPr>
            <p:extLst/>
          </p:nvPr>
        </p:nvSpPr>
        <p:spPr>
          <a:xfrm>
            <a:off x="8885382" y="711199"/>
            <a:ext cx="2858252" cy="2431435"/>
          </a:xfrm>
          <a:prstGeom prst="rect">
            <a:avLst/>
          </a:prstGeom>
          <a:noFill/>
          <a:ln>
            <a:noFill/>
          </a:ln>
        </p:spPr>
        <p:txBody>
          <a:bodyPr wrap="square" lIns="0" tIns="0" rIns="0" bIns="0" rtlCol="0" anchor="t">
            <a:spAutoFit/>
          </a:bodyPr>
          <a:lstStyle/>
          <a:p>
            <a:r>
              <a:rPr lang="en-US" sz="1400" b="1" dirty="0">
                <a:solidFill>
                  <a:srgbClr val="0070C0"/>
                </a:solidFill>
              </a:rPr>
              <a:t>NARRATION</a:t>
            </a:r>
          </a:p>
          <a:p>
            <a:r>
              <a:rPr lang="en-US" dirty="0">
                <a:solidFill>
                  <a:schemeClr val="accent2"/>
                </a:solidFill>
              </a:rPr>
              <a:t>Olympia gets an email from her manager, David, asking her team to learn about Predix and start building their </a:t>
            </a:r>
            <a:r>
              <a:rPr lang="en-US" dirty="0" err="1">
                <a:solidFill>
                  <a:schemeClr val="accent2"/>
                </a:solidFill>
              </a:rPr>
              <a:t>IIoT</a:t>
            </a:r>
            <a:r>
              <a:rPr lang="en-US" dirty="0">
                <a:solidFill>
                  <a:schemeClr val="accent2"/>
                </a:solidFill>
              </a:rPr>
              <a:t> application.</a:t>
            </a:r>
          </a:p>
          <a:p>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3" y="801688"/>
            <a:ext cx="7000834" cy="5000596"/>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237" t="32337" r="19568" b="46995"/>
          <a:stretch/>
        </p:blipFill>
        <p:spPr>
          <a:xfrm>
            <a:off x="2455854" y="1221641"/>
            <a:ext cx="4100067" cy="2305330"/>
          </a:xfrm>
          <a:prstGeom prst="rect">
            <a:avLst/>
          </a:prstGeom>
        </p:spPr>
      </p:pic>
    </p:spTree>
    <p:extLst>
      <p:ext uri="{BB962C8B-B14F-4D97-AF65-F5344CB8AC3E}">
        <p14:creationId xmlns:p14="http://schemas.microsoft.com/office/powerpoint/2010/main" val="4252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6</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85000"/>
                  </a:schemeClr>
                </a:solidFill>
              </a:rPr>
              <a:t>Full Screen Sketch</a:t>
            </a:r>
          </a:p>
        </p:txBody>
      </p:sp>
      <p:sp>
        <p:nvSpPr>
          <p:cNvPr id="9" name="TextBox 8"/>
          <p:cNvSpPr txBox="1"/>
          <p:nvPr>
            <p:extLst/>
          </p:nvPr>
        </p:nvSpPr>
        <p:spPr>
          <a:xfrm>
            <a:off x="8885382" y="711199"/>
            <a:ext cx="2858252" cy="4370427"/>
          </a:xfrm>
          <a:prstGeom prst="rect">
            <a:avLst/>
          </a:prstGeom>
          <a:noFill/>
          <a:ln>
            <a:noFill/>
          </a:ln>
        </p:spPr>
        <p:txBody>
          <a:bodyPr wrap="square" lIns="0" tIns="0" rIns="0" bIns="0" rtlCol="0" anchor="t">
            <a:spAutoFit/>
          </a:bodyPr>
          <a:lstStyle/>
          <a:p>
            <a:r>
              <a:rPr lang="en-US" sz="1400" b="1" dirty="0">
                <a:solidFill>
                  <a:srgbClr val="0070C0"/>
                </a:solidFill>
              </a:rPr>
              <a:t>NARRATION</a:t>
            </a:r>
          </a:p>
          <a:p>
            <a:r>
              <a:rPr lang="en-US" dirty="0">
                <a:solidFill>
                  <a:schemeClr val="accent2"/>
                </a:solidFill>
              </a:rPr>
              <a:t>Olympia reviews Predix.io.</a:t>
            </a:r>
          </a:p>
          <a:p>
            <a:r>
              <a:rPr lang="en-US" dirty="0">
                <a:solidFill>
                  <a:schemeClr val="accent2"/>
                </a:solidFill>
              </a:rPr>
              <a:t>She is immediately drawn to </a:t>
            </a:r>
            <a:r>
              <a:rPr lang="en-US" b="1" dirty="0">
                <a:solidFill>
                  <a:schemeClr val="accent2"/>
                </a:solidFill>
              </a:rPr>
              <a:t>Predix Studio </a:t>
            </a:r>
            <a:r>
              <a:rPr lang="en-US" dirty="0">
                <a:solidFill>
                  <a:schemeClr val="accent2"/>
                </a:solidFill>
              </a:rPr>
              <a:t>– a low code application builder she has been seeking. Sandy shares the Predix site link with her local team and others in </a:t>
            </a:r>
            <a:r>
              <a:rPr lang="en-US" dirty="0" err="1">
                <a:solidFill>
                  <a:schemeClr val="accent2"/>
                </a:solidFill>
              </a:rPr>
              <a:t>Banglore</a:t>
            </a:r>
            <a:r>
              <a:rPr lang="en-US" dirty="0">
                <a:solidFill>
                  <a:schemeClr val="accent2"/>
                </a:solidFill>
              </a:rPr>
              <a:t>, India.</a:t>
            </a:r>
          </a:p>
          <a:p>
            <a:endParaRPr lang="en-US" dirty="0">
              <a:solidFill>
                <a:schemeClr val="accent2"/>
              </a:solidFill>
            </a:endParaRPr>
          </a:p>
          <a:p>
            <a:r>
              <a:rPr lang="en-US" b="1" dirty="0">
                <a:solidFill>
                  <a:srgbClr val="0070C0"/>
                </a:solidFill>
              </a:rPr>
              <a:t>FEATURES</a:t>
            </a:r>
          </a:p>
          <a:p>
            <a:r>
              <a:rPr lang="en-US" dirty="0" err="1">
                <a:solidFill>
                  <a:schemeClr val="accent2"/>
                </a:solidFill>
              </a:rPr>
              <a:t>Single.io</a:t>
            </a:r>
            <a:endParaRPr lang="en-US" dirty="0">
              <a:solidFill>
                <a:schemeClr val="accent2"/>
              </a:solidFill>
            </a:endParaRPr>
          </a:p>
          <a:p>
            <a:r>
              <a:rPr lang="en-US" dirty="0">
                <a:solidFill>
                  <a:schemeClr val="accent2"/>
                </a:solidFill>
              </a:rPr>
              <a:t>Introduce Predix Studio on .</a:t>
            </a:r>
            <a:r>
              <a:rPr lang="en-US" dirty="0" err="1">
                <a:solidFill>
                  <a:schemeClr val="accent2"/>
                </a:solidFill>
              </a:rPr>
              <a:t>io</a:t>
            </a:r>
            <a:endParaRPr lang="en-US" dirty="0">
              <a:solidFill>
                <a:schemeClr val="accent2"/>
              </a:solidFill>
            </a:endParaRPr>
          </a:p>
          <a:p>
            <a:endParaRPr lang="en-US" dirty="0">
              <a:solidFill>
                <a:schemeClr val="accent2"/>
              </a:solidFill>
            </a:endParaRPr>
          </a:p>
          <a:p>
            <a:r>
              <a:rPr lang="en-US" dirty="0">
                <a:solidFill>
                  <a:schemeClr val="accent2"/>
                </a:solidFill>
              </a:rPr>
              <a:t> </a:t>
            </a: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cxnSp>
        <p:nvCxnSpPr>
          <p:cNvPr id="6" name="Straight Connector 5"/>
          <p:cNvCxnSpPr/>
          <p:nvPr/>
        </p:nvCxnSpPr>
        <p:spPr>
          <a:xfrm>
            <a:off x="1019236" y="4982817"/>
            <a:ext cx="6163442" cy="0"/>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19236" y="5552661"/>
            <a:ext cx="6163442" cy="0"/>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807" t="7901" r="9831" b="10347"/>
          <a:stretch/>
        </p:blipFill>
        <p:spPr>
          <a:xfrm>
            <a:off x="141376" y="589453"/>
            <a:ext cx="7487289" cy="5606560"/>
          </a:xfrm>
          <a:prstGeom prst="rect">
            <a:avLst/>
          </a:prstGeom>
        </p:spPr>
      </p:pic>
    </p:spTree>
    <p:extLst>
      <p:ext uri="{BB962C8B-B14F-4D97-AF65-F5344CB8AC3E}">
        <p14:creationId xmlns:p14="http://schemas.microsoft.com/office/powerpoint/2010/main" val="30235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7</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85000"/>
                  </a:schemeClr>
                </a:solidFill>
              </a:rPr>
              <a:t>Full Screen Sketch</a:t>
            </a:r>
          </a:p>
        </p:txBody>
      </p:sp>
      <p:sp>
        <p:nvSpPr>
          <p:cNvPr id="9" name="TextBox 8"/>
          <p:cNvSpPr txBox="1"/>
          <p:nvPr>
            <p:extLst/>
          </p:nvPr>
        </p:nvSpPr>
        <p:spPr>
          <a:xfrm>
            <a:off x="8885382" y="711199"/>
            <a:ext cx="2858252" cy="4093428"/>
          </a:xfrm>
          <a:prstGeom prst="rect">
            <a:avLst/>
          </a:prstGeom>
          <a:noFill/>
          <a:ln>
            <a:noFill/>
          </a:ln>
        </p:spPr>
        <p:txBody>
          <a:bodyPr wrap="square" lIns="0" tIns="0" rIns="0" bIns="0" rtlCol="0" anchor="t">
            <a:spAutoFit/>
          </a:bodyPr>
          <a:lstStyle/>
          <a:p>
            <a:r>
              <a:rPr lang="en-US" sz="1400" b="1" dirty="0">
                <a:solidFill>
                  <a:srgbClr val="0070C0"/>
                </a:solidFill>
              </a:rPr>
              <a:t>NARRATION</a:t>
            </a:r>
          </a:p>
          <a:p>
            <a:r>
              <a:rPr lang="en-US" dirty="0">
                <a:solidFill>
                  <a:schemeClr val="accent2"/>
                </a:solidFill>
              </a:rPr>
              <a:t>Olympia reviews </a:t>
            </a:r>
            <a:r>
              <a:rPr lang="en-US" dirty="0" err="1">
                <a:solidFill>
                  <a:schemeClr val="accent2"/>
                </a:solidFill>
              </a:rPr>
              <a:t>Predix.io</a:t>
            </a:r>
            <a:r>
              <a:rPr lang="en-US" dirty="0">
                <a:solidFill>
                  <a:schemeClr val="accent2"/>
                </a:solidFill>
              </a:rPr>
              <a:t>.</a:t>
            </a:r>
          </a:p>
          <a:p>
            <a:r>
              <a:rPr lang="en-US" dirty="0">
                <a:solidFill>
                  <a:schemeClr val="accent2"/>
                </a:solidFill>
              </a:rPr>
              <a:t>She is immediately drawn to </a:t>
            </a:r>
            <a:r>
              <a:rPr lang="en-US" b="1" dirty="0">
                <a:solidFill>
                  <a:schemeClr val="accent2"/>
                </a:solidFill>
              </a:rPr>
              <a:t>Predix Studio </a:t>
            </a:r>
            <a:r>
              <a:rPr lang="en-US" dirty="0">
                <a:solidFill>
                  <a:schemeClr val="accent2"/>
                </a:solidFill>
              </a:rPr>
              <a:t>– a low code application builder she has been seeking. Sandy shares the Predix site link with her local team and others in </a:t>
            </a:r>
            <a:r>
              <a:rPr lang="en-US" dirty="0" err="1">
                <a:solidFill>
                  <a:schemeClr val="accent2"/>
                </a:solidFill>
              </a:rPr>
              <a:t>Banglore</a:t>
            </a:r>
            <a:r>
              <a:rPr lang="en-US" dirty="0">
                <a:solidFill>
                  <a:schemeClr val="accent2"/>
                </a:solidFill>
              </a:rPr>
              <a:t>, India.</a:t>
            </a:r>
          </a:p>
          <a:p>
            <a:endParaRPr lang="en-US" dirty="0">
              <a:solidFill>
                <a:schemeClr val="accent2"/>
              </a:solidFill>
            </a:endParaRPr>
          </a:p>
          <a:p>
            <a:r>
              <a:rPr lang="en-US" b="1" dirty="0">
                <a:solidFill>
                  <a:srgbClr val="0070C0"/>
                </a:solidFill>
              </a:rPr>
              <a:t>FEATURES</a:t>
            </a:r>
          </a:p>
          <a:p>
            <a:r>
              <a:rPr lang="en-US" dirty="0" err="1">
                <a:solidFill>
                  <a:schemeClr val="accent2"/>
                </a:solidFill>
              </a:rPr>
              <a:t>Single.io</a:t>
            </a:r>
            <a:endParaRPr lang="en-US" dirty="0">
              <a:solidFill>
                <a:schemeClr val="accent2"/>
              </a:solidFill>
            </a:endParaRPr>
          </a:p>
          <a:p>
            <a:r>
              <a:rPr lang="en-US" dirty="0">
                <a:solidFill>
                  <a:schemeClr val="accent2"/>
                </a:solidFill>
              </a:rPr>
              <a:t>Studio</a:t>
            </a:r>
          </a:p>
          <a:p>
            <a:r>
              <a:rPr lang="en-US" dirty="0">
                <a:solidFill>
                  <a:schemeClr val="accent2"/>
                </a:solidFill>
              </a:rPr>
              <a:t>Predix in action</a:t>
            </a: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cxnSp>
        <p:nvCxnSpPr>
          <p:cNvPr id="6" name="Straight Connector 5"/>
          <p:cNvCxnSpPr/>
          <p:nvPr/>
        </p:nvCxnSpPr>
        <p:spPr>
          <a:xfrm>
            <a:off x="1019236" y="4982817"/>
            <a:ext cx="6163442" cy="0"/>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19236" y="5552661"/>
            <a:ext cx="6163442" cy="0"/>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570" t="6734" r="7031" b="11472"/>
          <a:stretch/>
        </p:blipFill>
        <p:spPr>
          <a:xfrm>
            <a:off x="355738" y="711199"/>
            <a:ext cx="7490438" cy="5609442"/>
          </a:xfrm>
          <a:prstGeom prst="rect">
            <a:avLst/>
          </a:prstGeom>
        </p:spPr>
      </p:pic>
    </p:spTree>
    <p:extLst>
      <p:ext uri="{BB962C8B-B14F-4D97-AF65-F5344CB8AC3E}">
        <p14:creationId xmlns:p14="http://schemas.microsoft.com/office/powerpoint/2010/main" val="928535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8</a:t>
            </a:fld>
            <a:endParaRPr lang="en-CA"/>
          </a:p>
        </p:txBody>
      </p:sp>
      <p:sp>
        <p:nvSpPr>
          <p:cNvPr id="7" name="Rectangle 6"/>
          <p:cNvSpPr/>
          <p:nvPr/>
        </p:nvSpPr>
        <p:spPr>
          <a:xfrm>
            <a:off x="498764" y="711199"/>
            <a:ext cx="7627105" cy="521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85000"/>
                </a:schemeClr>
              </a:solidFill>
            </a:endParaRPr>
          </a:p>
        </p:txBody>
      </p:sp>
      <p:sp>
        <p:nvSpPr>
          <p:cNvPr id="9" name="TextBox 8"/>
          <p:cNvSpPr txBox="1"/>
          <p:nvPr>
            <p:extLst/>
          </p:nvPr>
        </p:nvSpPr>
        <p:spPr>
          <a:xfrm>
            <a:off x="8885382" y="711199"/>
            <a:ext cx="2858252" cy="3477875"/>
          </a:xfrm>
          <a:prstGeom prst="rect">
            <a:avLst/>
          </a:prstGeom>
          <a:noFill/>
          <a:ln>
            <a:noFill/>
          </a:ln>
        </p:spPr>
        <p:txBody>
          <a:bodyPr wrap="square" lIns="0" tIns="0" rIns="0" bIns="0" rtlCol="0" anchor="t">
            <a:spAutoFit/>
          </a:bodyPr>
          <a:lstStyle/>
          <a:p>
            <a:r>
              <a:rPr lang="en-US" sz="1400" b="1" dirty="0">
                <a:solidFill>
                  <a:srgbClr val="0070C0"/>
                </a:solidFill>
              </a:rPr>
              <a:t>NARRATION</a:t>
            </a:r>
          </a:p>
          <a:p>
            <a:r>
              <a:rPr lang="en-US" dirty="0">
                <a:solidFill>
                  <a:schemeClr val="accent2"/>
                </a:solidFill>
              </a:rPr>
              <a:t>Olympia clicks Learn More to check out Predix Studio. She finds key information on Studio features and benefits, example use cases, subscription options, and more.</a:t>
            </a:r>
          </a:p>
          <a:p>
            <a:endParaRPr lang="en-US" dirty="0">
              <a:solidFill>
                <a:schemeClr val="accent2"/>
              </a:solidFill>
            </a:endParaRPr>
          </a:p>
          <a:p>
            <a:r>
              <a:rPr lang="en-US" sz="1400" b="1" dirty="0">
                <a:solidFill>
                  <a:srgbClr val="0070C0"/>
                </a:solidFill>
              </a:rPr>
              <a:t>FEATURES</a:t>
            </a:r>
          </a:p>
          <a:p>
            <a:r>
              <a:rPr lang="en-US" dirty="0">
                <a:solidFill>
                  <a:schemeClr val="accent2"/>
                </a:solidFill>
              </a:rPr>
              <a:t>Introduce Predix Studio on .</a:t>
            </a:r>
            <a:r>
              <a:rPr lang="en-US" dirty="0" err="1">
                <a:solidFill>
                  <a:schemeClr val="accent2"/>
                </a:solidFill>
              </a:rPr>
              <a:t>io</a:t>
            </a:r>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sp>
        <p:nvSpPr>
          <p:cNvPr id="10" name="TextBox 9"/>
          <p:cNvSpPr txBox="1"/>
          <p:nvPr/>
        </p:nvSpPr>
        <p:spPr>
          <a:xfrm>
            <a:off x="498763" y="249382"/>
            <a:ext cx="2867395"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570" t="6734" r="7031" b="11472"/>
          <a:stretch/>
        </p:blipFill>
        <p:spPr>
          <a:xfrm>
            <a:off x="302865" y="680965"/>
            <a:ext cx="7490438" cy="5609442"/>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8814" t="11075" r="14699" b="26552"/>
          <a:stretch/>
        </p:blipFill>
        <p:spPr>
          <a:xfrm>
            <a:off x="728420" y="960896"/>
            <a:ext cx="5977181" cy="3727379"/>
          </a:xfrm>
          <a:prstGeom prst="rect">
            <a:avLst/>
          </a:prstGeom>
        </p:spPr>
      </p:pic>
    </p:spTree>
    <p:extLst>
      <p:ext uri="{BB962C8B-B14F-4D97-AF65-F5344CB8AC3E}">
        <p14:creationId xmlns:p14="http://schemas.microsoft.com/office/powerpoint/2010/main" val="57184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E6A5BD-C011-4A45-AA3A-201790FB7F2B}" type="slidenum">
              <a:rPr lang="en-CA" smtClean="0"/>
              <a:t>9</a:t>
            </a:fld>
            <a:endParaRPr lang="en-CA"/>
          </a:p>
        </p:txBody>
      </p:sp>
      <p:sp>
        <p:nvSpPr>
          <p:cNvPr id="8" name="TextBox 7"/>
          <p:cNvSpPr txBox="1"/>
          <p:nvPr/>
        </p:nvSpPr>
        <p:spPr>
          <a:xfrm>
            <a:off x="498763" y="249382"/>
            <a:ext cx="3431579" cy="215444"/>
          </a:xfrm>
          <a:prstGeom prst="rect">
            <a:avLst/>
          </a:prstGeom>
          <a:noFill/>
        </p:spPr>
        <p:txBody>
          <a:bodyPr wrap="square" lIns="0" tIns="0" rIns="0" bIns="0" rtlCol="0">
            <a:spAutoFit/>
          </a:bodyPr>
          <a:lstStyle/>
          <a:p>
            <a:r>
              <a:rPr lang="en-US" sz="1400" b="1" dirty="0">
                <a:solidFill>
                  <a:schemeClr val="accent2"/>
                </a:solidFill>
              </a:rPr>
              <a:t>Developer Network</a:t>
            </a:r>
          </a:p>
        </p:txBody>
      </p:sp>
      <p:sp>
        <p:nvSpPr>
          <p:cNvPr id="9" name="TextBox 8"/>
          <p:cNvSpPr txBox="1"/>
          <p:nvPr>
            <p:extLst/>
          </p:nvPr>
        </p:nvSpPr>
        <p:spPr>
          <a:xfrm>
            <a:off x="8885382" y="711199"/>
            <a:ext cx="2858252" cy="1323439"/>
          </a:xfrm>
          <a:prstGeom prst="rect">
            <a:avLst/>
          </a:prstGeom>
          <a:noFill/>
          <a:ln>
            <a:noFill/>
          </a:ln>
        </p:spPr>
        <p:txBody>
          <a:bodyPr wrap="square" lIns="0" tIns="0" rIns="0" bIns="0" rtlCol="0" anchor="t">
            <a:spAutoFit/>
          </a:bodyPr>
          <a:lstStyle/>
          <a:p>
            <a:r>
              <a:rPr lang="en-US" sz="1400" b="1" dirty="0">
                <a:solidFill>
                  <a:srgbClr val="0070C0"/>
                </a:solidFill>
              </a:rPr>
              <a:t>NARRATION</a:t>
            </a:r>
          </a:p>
          <a:p>
            <a:r>
              <a:rPr lang="en-US" dirty="0">
                <a:solidFill>
                  <a:schemeClr val="accent2"/>
                </a:solidFill>
              </a:rPr>
              <a:t>Meanwhile, Ahmed reads Olympia's email and clicks the Predix site link.</a:t>
            </a:r>
          </a:p>
          <a:p>
            <a:endParaRPr lang="en-US" dirty="0">
              <a:solidFill>
                <a:schemeClr val="accent2"/>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673" t="26967" r="6467" b="20452"/>
          <a:stretch/>
        </p:blipFill>
        <p:spPr>
          <a:xfrm>
            <a:off x="154349" y="801688"/>
            <a:ext cx="6055951" cy="4744204"/>
          </a:xfrm>
          <a:prstGeom prst="rect">
            <a:avLst/>
          </a:prstGeom>
        </p:spPr>
      </p:pic>
    </p:spTree>
    <p:extLst>
      <p:ext uri="{BB962C8B-B14F-4D97-AF65-F5344CB8AC3E}">
        <p14:creationId xmlns:p14="http://schemas.microsoft.com/office/powerpoint/2010/main" val="2648468908"/>
      </p:ext>
    </p:extLst>
  </p:cSld>
  <p:clrMapOvr>
    <a:masterClrMapping/>
  </p:clrMapOvr>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Primary PowerPoint Template (wide)</Template>
  <TotalTime>10270</TotalTime>
  <Words>466</Words>
  <Application>Microsoft Office PowerPoint</Application>
  <PresentationFormat>Widescreen</PresentationFormat>
  <Paragraphs>138</Paragraphs>
  <Slides>18</Slides>
  <Notes>1</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GE</vt:lpstr>
      <vt:lpstr>1_GE</vt:lpstr>
      <vt:lpstr>Developer Network Predix Suite 2017 Planning  Aparna Sainath </vt:lpstr>
      <vt:lpstr>Product Summary</vt:lpstr>
      <vt:lpstr>PowerPoint Presentation</vt:lpstr>
      <vt:lpstr>Exelon will deploy GE’s full suite of Predix software apps across its entire generation fleet to increase performance and reliability. David, a Software Dev manager at Exelon, emails his team to learn about  Predix offerings, so they can start building their IIoT application.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&amp; Dependencies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dc:description>Version 1.08
Job 1437
August 25, 2016</dc:description>
  <cp:lastModifiedBy>Microsoft Office User</cp:lastModifiedBy>
  <cp:revision>229</cp:revision>
  <cp:lastPrinted>2017-08-14T18:37:52Z</cp:lastPrinted>
  <dcterms:created xsi:type="dcterms:W3CDTF">2016-10-25T23:03:00Z</dcterms:created>
  <dcterms:modified xsi:type="dcterms:W3CDTF">2017-08-30T20:10:01Z</dcterms:modified>
</cp:coreProperties>
</file>